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3"/>
  </p:sldMasterIdLst>
  <p:notesMasterIdLst>
    <p:notesMasterId r:id="rId28"/>
  </p:notesMasterIdLst>
  <p:sldIdLst>
    <p:sldId id="256" r:id="rId4"/>
    <p:sldId id="257" r:id="rId5"/>
    <p:sldId id="258" r:id="rId6"/>
    <p:sldId id="259" r:id="rId7"/>
    <p:sldId id="260" r:id="rId8"/>
    <p:sldId id="261" r:id="rId9"/>
    <p:sldId id="262" r:id="rId10"/>
    <p:sldId id="268" r:id="rId11"/>
    <p:sldId id="269" r:id="rId12"/>
    <p:sldId id="271" r:id="rId13"/>
    <p:sldId id="312" r:id="rId14"/>
    <p:sldId id="286" r:id="rId15"/>
    <p:sldId id="274" r:id="rId16"/>
    <p:sldId id="276" r:id="rId17"/>
    <p:sldId id="277" r:id="rId18"/>
    <p:sldId id="278" r:id="rId19"/>
    <p:sldId id="279" r:id="rId20"/>
    <p:sldId id="280" r:id="rId21"/>
    <p:sldId id="281" r:id="rId22"/>
    <p:sldId id="282" r:id="rId23"/>
    <p:sldId id="283" r:id="rId24"/>
    <p:sldId id="284" r:id="rId25"/>
    <p:sldId id="287" r:id="rId26"/>
    <p:sldId id="285"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Merriweather" pitchFamily="2" charset="77"/>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38C710-A5E9-1F46-A9C4-7FF3D459ED46}" v="1" dt="2023-04-11T14:10:26.6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0"/>
    <p:restoredTop sz="65124"/>
  </p:normalViewPr>
  <p:slideViewPr>
    <p:cSldViewPr snapToGrid="0">
      <p:cViewPr varScale="1">
        <p:scale>
          <a:sx n="106" d="100"/>
          <a:sy n="106" d="100"/>
        </p:scale>
        <p:origin x="204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font" Target="fonts/font6.fntdata"/><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1.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3.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5.fntdata"/><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arpentries-incubator.github.io/python-intermediate-developmen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softwaresaved.github.io/az-intermediate-software-skills-course/index.htm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google.com/document/d/1dZ3hE-VpJ4QiPMXeYheBMTf1BLDy6IBBfXH2LUG5KkU/edit"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And the evidence of software in research is increasing…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From analyses also conducted by the Institute, we can also see an exponential increase in software-related terms used in publications, and an increase in those terms used in software-reliant grants in the UK.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Programmer and Software Engineer often used interchangeably.</a:t>
            </a:r>
            <a:endParaRPr/>
          </a:p>
          <a:p>
            <a:pPr marL="0" lvl="0" indent="0" algn="l" rtl="0">
              <a:lnSpc>
                <a:spcPct val="100000"/>
              </a:lnSpc>
              <a:spcBef>
                <a:spcPts val="0"/>
              </a:spcBef>
              <a:spcAft>
                <a:spcPts val="0"/>
              </a:spcAft>
              <a:buSzPts val="1100"/>
              <a:buNone/>
            </a:pPr>
            <a:r>
              <a:rPr lang="en"/>
              <a:t>They are not. As a novice to coding - you may start to program or code. On a more intermediate level - you start to engineer your code.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218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A quick point about the exercises…</a:t>
            </a:r>
            <a:endParaRPr/>
          </a:p>
          <a:p>
            <a:pPr marL="457200" lvl="0" indent="-298450" algn="l" rtl="0">
              <a:lnSpc>
                <a:spcPct val="100000"/>
              </a:lnSpc>
              <a:spcBef>
                <a:spcPts val="0"/>
              </a:spcBef>
              <a:spcAft>
                <a:spcPts val="0"/>
              </a:spcAft>
              <a:buSzPts val="1100"/>
              <a:buChar char="-"/>
            </a:pPr>
            <a:r>
              <a:rPr lang="en"/>
              <a:t>Please try to do them on your own, at least first</a:t>
            </a:r>
            <a:endParaRPr/>
          </a:p>
          <a:p>
            <a:pPr marL="457200" lvl="0" indent="-298450" algn="l" rtl="0">
              <a:lnSpc>
                <a:spcPct val="100000"/>
              </a:lnSpc>
              <a:spcBef>
                <a:spcPts val="0"/>
              </a:spcBef>
              <a:spcAft>
                <a:spcPts val="0"/>
              </a:spcAft>
              <a:buSzPts val="1100"/>
              <a:buChar char="-"/>
            </a:pPr>
            <a:r>
              <a:rPr lang="en"/>
              <a:t>Solutions are provided, but building an understanding is important, particularly in later stages</a:t>
            </a:r>
            <a:endParaRPr/>
          </a:p>
          <a:p>
            <a:pPr marL="457200" lvl="0" indent="-298450" algn="l" rtl="0">
              <a:lnSpc>
                <a:spcPct val="100000"/>
              </a:lnSpc>
              <a:spcBef>
                <a:spcPts val="0"/>
              </a:spcBef>
              <a:spcAft>
                <a:spcPts val="0"/>
              </a:spcAft>
              <a:buSzPts val="1100"/>
              <a:buChar char="-"/>
            </a:pPr>
            <a:r>
              <a:rPr lang="en"/>
              <a:t>Plus later stage exercises give you more scope to be creative with your solutions</a:t>
            </a:r>
            <a:endParaRPr/>
          </a:p>
          <a:p>
            <a:pPr marL="457200" lvl="0" indent="-298450" algn="l" rtl="0">
              <a:lnSpc>
                <a:spcPct val="100000"/>
              </a:lnSpc>
              <a:spcBef>
                <a:spcPts val="0"/>
              </a:spcBef>
              <a:spcAft>
                <a:spcPts val="0"/>
              </a:spcAft>
              <a:buSzPts val="1100"/>
              <a:buChar char="-"/>
            </a:pPr>
            <a:r>
              <a:rPr lang="en"/>
              <a:t>So be inventive! The later sections of the course get you to work in teams</a:t>
            </a:r>
            <a:endParaRPr/>
          </a:p>
          <a:p>
            <a:pPr marL="457200" lvl="0" indent="-298450" algn="l" rtl="0">
              <a:lnSpc>
                <a:spcPct val="100000"/>
              </a:lnSpc>
              <a:spcBef>
                <a:spcPts val="0"/>
              </a:spcBef>
              <a:spcAft>
                <a:spcPts val="0"/>
              </a:spcAft>
              <a:buSzPts val="1100"/>
              <a:buChar char="-"/>
            </a:pPr>
            <a:r>
              <a:rPr lang="en"/>
              <a:t>And will be partially about looking at other teams' code, so the more different the better! We do have a contrived software project to work on - so there may not be that many differences.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About the material or workshop operations?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Link to training material will be pasted in the chat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I’ll  introduce the first day material briefly now…</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sz="1050" dirty="0">
              <a:solidFill>
                <a:schemeClr val="dk1"/>
              </a:solidFill>
            </a:endParaRPr>
          </a:p>
          <a:p>
            <a:pPr marL="457200" lvl="0" indent="-295275" algn="l" rtl="0">
              <a:lnSpc>
                <a:spcPct val="115000"/>
              </a:lnSpc>
              <a:spcBef>
                <a:spcPts val="1200"/>
              </a:spcBef>
              <a:spcAft>
                <a:spcPts val="0"/>
              </a:spcAft>
              <a:buClr>
                <a:schemeClr val="dk1"/>
              </a:buClr>
              <a:buSzPts val="1050"/>
              <a:buChar char="●"/>
            </a:pPr>
            <a:r>
              <a:rPr lang="en" sz="1050" dirty="0">
                <a:solidFill>
                  <a:schemeClr val="dk1"/>
                </a:solidFill>
              </a:rPr>
              <a:t>In this section, you will </a:t>
            </a:r>
            <a:r>
              <a:rPr lang="en" sz="1050" dirty="0" err="1">
                <a:solidFill>
                  <a:schemeClr val="dk1"/>
                </a:solidFill>
              </a:rPr>
              <a:t>familiarise</a:t>
            </a:r>
            <a:r>
              <a:rPr lang="en" sz="1050" dirty="0">
                <a:solidFill>
                  <a:schemeClr val="dk1"/>
                </a:solidFill>
              </a:rPr>
              <a:t> yourself with the software project and learn the tools other members of the team are using. There is a number of tools that are used in conjunction for software development on this project and you need to set them all up on your machine and get used to using them all interchangeably as you would in a real-life team development setting.</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dirty="0">
                <a:solidFill>
                  <a:schemeClr val="dk1"/>
                </a:solidFill>
              </a:rPr>
              <a:t>For the purpose of this course, we selected a number of free and open source tools </a:t>
            </a:r>
            <a:r>
              <a:rPr lang="en" sz="1050" b="1" dirty="0">
                <a:solidFill>
                  <a:schemeClr val="dk1"/>
                </a:solidFill>
              </a:rPr>
              <a:t>that we</a:t>
            </a:r>
            <a:r>
              <a:rPr lang="en" sz="1050" dirty="0">
                <a:solidFill>
                  <a:schemeClr val="dk1"/>
                </a:solidFill>
              </a:rPr>
              <a:t> </a:t>
            </a:r>
            <a:r>
              <a:rPr lang="en" sz="1050" b="1" dirty="0">
                <a:solidFill>
                  <a:srgbClr val="262626"/>
                </a:solidFill>
                <a:highlight>
                  <a:srgbClr val="FFFFFF"/>
                </a:highlight>
              </a:rPr>
              <a:t>believe make a difference</a:t>
            </a:r>
            <a:r>
              <a:rPr lang="en" sz="1050" dirty="0">
                <a:solidFill>
                  <a:schemeClr val="dk1"/>
                </a:solidFill>
              </a:rPr>
              <a:t>:</a:t>
            </a:r>
            <a:endParaRPr sz="1050" dirty="0">
              <a:solidFill>
                <a:schemeClr val="dk1"/>
              </a:solidFill>
            </a:endParaRPr>
          </a:p>
          <a:p>
            <a:pPr marL="914400" lvl="1" indent="-295275" algn="l" rtl="0">
              <a:lnSpc>
                <a:spcPct val="115000"/>
              </a:lnSpc>
              <a:spcBef>
                <a:spcPts val="0"/>
              </a:spcBef>
              <a:spcAft>
                <a:spcPts val="0"/>
              </a:spcAft>
              <a:buClr>
                <a:schemeClr val="dk1"/>
              </a:buClr>
              <a:buSzPts val="1050"/>
              <a:buChar char="○"/>
            </a:pPr>
            <a:r>
              <a:rPr lang="en" sz="1050" b="1" dirty="0">
                <a:solidFill>
                  <a:schemeClr val="dk1"/>
                </a:solidFill>
              </a:rPr>
              <a:t>Command line</a:t>
            </a:r>
            <a:r>
              <a:rPr lang="en" sz="1050" dirty="0">
                <a:solidFill>
                  <a:schemeClr val="dk1"/>
                </a:solidFill>
              </a:rPr>
              <a:t> </a:t>
            </a:r>
            <a:r>
              <a:rPr lang="en" sz="1050" b="1" dirty="0">
                <a:solidFill>
                  <a:schemeClr val="dk1"/>
                </a:solidFill>
              </a:rPr>
              <a:t>tools</a:t>
            </a:r>
            <a:r>
              <a:rPr lang="en" sz="1050" dirty="0">
                <a:solidFill>
                  <a:schemeClr val="dk1"/>
                </a:solidFill>
              </a:rPr>
              <a:t> to run the code, install dependencies and set up a virtual development environment </a:t>
            </a:r>
            <a:endParaRPr sz="1050" dirty="0">
              <a:solidFill>
                <a:schemeClr val="dk1"/>
              </a:solidFill>
            </a:endParaRPr>
          </a:p>
          <a:p>
            <a:pPr marL="914400" lvl="1" indent="-295275" algn="l" rtl="0">
              <a:lnSpc>
                <a:spcPct val="115000"/>
              </a:lnSpc>
              <a:spcBef>
                <a:spcPts val="0"/>
              </a:spcBef>
              <a:spcAft>
                <a:spcPts val="0"/>
              </a:spcAft>
              <a:buClr>
                <a:schemeClr val="dk1"/>
              </a:buClr>
              <a:buSzPts val="1050"/>
              <a:buChar char="○"/>
            </a:pPr>
            <a:r>
              <a:rPr lang="en" sz="1050" b="1" dirty="0">
                <a:solidFill>
                  <a:schemeClr val="dk1"/>
                </a:solidFill>
              </a:rPr>
              <a:t>IDE PyCharm</a:t>
            </a:r>
            <a:r>
              <a:rPr lang="en" sz="1050" dirty="0">
                <a:solidFill>
                  <a:schemeClr val="dk1"/>
                </a:solidFill>
              </a:rPr>
              <a:t> - a rich software development environment for developing, testing and debugging code. </a:t>
            </a:r>
            <a:endParaRPr sz="1050" dirty="0">
              <a:solidFill>
                <a:schemeClr val="dk1"/>
              </a:solidFill>
            </a:endParaRPr>
          </a:p>
          <a:p>
            <a:pPr marL="914400" lvl="1" indent="-295275" algn="l" rtl="0">
              <a:lnSpc>
                <a:spcPct val="115000"/>
              </a:lnSpc>
              <a:spcBef>
                <a:spcPts val="0"/>
              </a:spcBef>
              <a:spcAft>
                <a:spcPts val="0"/>
              </a:spcAft>
              <a:buClr>
                <a:schemeClr val="dk1"/>
              </a:buClr>
              <a:buSzPts val="1050"/>
              <a:buChar char="○"/>
            </a:pPr>
            <a:r>
              <a:rPr lang="en" sz="1050" b="1" dirty="0">
                <a:solidFill>
                  <a:schemeClr val="dk1"/>
                </a:solidFill>
              </a:rPr>
              <a:t>Git</a:t>
            </a:r>
            <a:r>
              <a:rPr lang="en" sz="1050" dirty="0">
                <a:solidFill>
                  <a:schemeClr val="dk1"/>
                </a:solidFill>
              </a:rPr>
              <a:t> to version control our code and </a:t>
            </a:r>
            <a:r>
              <a:rPr lang="en" sz="1050" b="1" dirty="0">
                <a:solidFill>
                  <a:schemeClr val="dk1"/>
                </a:solidFill>
              </a:rPr>
              <a:t>GitHub</a:t>
            </a:r>
            <a:r>
              <a:rPr lang="en" sz="1050" dirty="0">
                <a:solidFill>
                  <a:schemeClr val="dk1"/>
                </a:solidFill>
              </a:rPr>
              <a:t> to share it with the team and manage issues, communications and our software as a project</a:t>
            </a:r>
            <a:endParaRPr sz="1050" b="1" dirty="0">
              <a:solidFill>
                <a:schemeClr val="dk1"/>
              </a:solidFill>
            </a:endParaRPr>
          </a:p>
          <a:p>
            <a:pPr marL="457200" lvl="0" indent="-295275" algn="l" rtl="0">
              <a:lnSpc>
                <a:spcPct val="115000"/>
              </a:lnSpc>
              <a:spcBef>
                <a:spcPts val="1200"/>
              </a:spcBef>
              <a:spcAft>
                <a:spcPts val="0"/>
              </a:spcAft>
              <a:buClr>
                <a:schemeClr val="dk1"/>
              </a:buClr>
              <a:buSzPts val="1050"/>
              <a:buChar char="●"/>
            </a:pPr>
            <a:r>
              <a:rPr lang="en" sz="1050" dirty="0">
                <a:solidFill>
                  <a:schemeClr val="dk1"/>
                </a:solidFill>
              </a:rPr>
              <a:t>These tools are certainly not mandated in practice - you will often in practice have a choice of different similar tools - however for the purpose of this course we had to make a choice and hope that the knowledge you pick on here is transferable to other similar tools you may use in future. </a:t>
            </a:r>
            <a:endParaRPr sz="1050" dirty="0">
              <a:solidFill>
                <a:srgbClr val="262626"/>
              </a:solidFill>
              <a:highlight>
                <a:srgbClr val="FFFFFF"/>
              </a:highlight>
            </a:endParaRPr>
          </a:p>
          <a:p>
            <a:pPr marL="457200" lvl="0" indent="-295275" algn="l" rtl="0">
              <a:lnSpc>
                <a:spcPct val="115000"/>
              </a:lnSpc>
              <a:spcBef>
                <a:spcPts val="0"/>
              </a:spcBef>
              <a:spcAft>
                <a:spcPts val="0"/>
              </a:spcAft>
              <a:buClr>
                <a:srgbClr val="262626"/>
              </a:buClr>
              <a:buSzPts val="1050"/>
              <a:buChar char="●"/>
            </a:pPr>
            <a:r>
              <a:rPr lang="en" sz="1050" b="1" dirty="0">
                <a:solidFill>
                  <a:srgbClr val="262626"/>
                </a:solidFill>
              </a:rPr>
              <a:t>Key message</a:t>
            </a:r>
            <a:endParaRPr sz="1050" b="1" dirty="0">
              <a:solidFill>
                <a:srgbClr val="262626"/>
              </a:solidFill>
            </a:endParaRPr>
          </a:p>
          <a:p>
            <a:pPr marL="914400" lvl="1" indent="-295275" algn="l" rtl="0">
              <a:lnSpc>
                <a:spcPct val="115000"/>
              </a:lnSpc>
              <a:spcBef>
                <a:spcPts val="0"/>
              </a:spcBef>
              <a:spcAft>
                <a:spcPts val="0"/>
              </a:spcAft>
              <a:buClr>
                <a:srgbClr val="262626"/>
              </a:buClr>
              <a:buSzPts val="1050"/>
              <a:buChar char="○"/>
            </a:pPr>
            <a:r>
              <a:rPr lang="en" sz="1050" dirty="0">
                <a:solidFill>
                  <a:srgbClr val="262626"/>
                </a:solidFill>
              </a:rPr>
              <a:t>In order to develop (write, test, debug, backup) code efficiently, you need to use a number of different tools interchangeably </a:t>
            </a:r>
            <a:endParaRPr sz="1050" dirty="0">
              <a:solidFill>
                <a:srgbClr val="262626"/>
              </a:solidFill>
            </a:endParaRPr>
          </a:p>
          <a:p>
            <a:pPr marL="914400" lvl="1" indent="-295275" algn="l" rtl="0">
              <a:lnSpc>
                <a:spcPct val="115000"/>
              </a:lnSpc>
              <a:spcBef>
                <a:spcPts val="0"/>
              </a:spcBef>
              <a:spcAft>
                <a:spcPts val="0"/>
              </a:spcAft>
              <a:buClr>
                <a:srgbClr val="262626"/>
              </a:buClr>
              <a:buSzPts val="1050"/>
              <a:buChar char="○"/>
            </a:pPr>
            <a:r>
              <a:rPr lang="en" sz="1050" dirty="0">
                <a:solidFill>
                  <a:srgbClr val="262626"/>
                </a:solidFill>
                <a:highlight>
                  <a:srgbClr val="FFFFFF"/>
                </a:highlight>
              </a:rPr>
              <a:t>Which tool is right for you which depends on personal preference or what the community you belong to is using - we only try to cover transferable concepts here</a:t>
            </a:r>
            <a:endParaRPr sz="1050" dirty="0">
              <a:solidFill>
                <a:srgbClr val="262626"/>
              </a:solidFill>
              <a:highlight>
                <a:srgbClr val="FFFF00"/>
              </a:highlight>
            </a:endParaRPr>
          </a:p>
          <a:p>
            <a:pPr marL="0" lvl="0" indent="0" algn="l" rtl="0">
              <a:lnSpc>
                <a:spcPct val="115000"/>
              </a:lnSpc>
              <a:spcBef>
                <a:spcPts val="1200"/>
              </a:spcBef>
              <a:spcAft>
                <a:spcPts val="0"/>
              </a:spcAft>
              <a:buClr>
                <a:schemeClr val="dk1"/>
              </a:buClr>
              <a:buSzPts val="1100"/>
              <a:buFont typeface="Arial"/>
              <a:buNone/>
            </a:pPr>
            <a:r>
              <a:rPr lang="en" sz="1050" b="1" dirty="0">
                <a:solidFill>
                  <a:srgbClr val="1A1A26"/>
                </a:solidFill>
              </a:rPr>
              <a:t>Link to materials:</a:t>
            </a:r>
            <a:r>
              <a:rPr lang="en" sz="1050" b="1" dirty="0">
                <a:solidFill>
                  <a:srgbClr val="1A1A26"/>
                </a:solidFill>
                <a:uFill>
                  <a:noFill/>
                </a:uFill>
                <a:hlinkClick r:id="rId3">
                  <a:extLst>
                    <a:ext uri="{A12FA001-AC4F-418D-AE19-62706E023703}">
                      <ahyp:hlinkClr xmlns:ahyp="http://schemas.microsoft.com/office/drawing/2018/hyperlinkcolor" val="tx"/>
                    </a:ext>
                  </a:extLst>
                </a:hlinkClick>
              </a:rPr>
              <a:t> </a:t>
            </a:r>
            <a:r>
              <a:rPr lang="en" sz="1050" b="1" u="sng" dirty="0">
                <a:solidFill>
                  <a:schemeClr val="hlink"/>
                </a:solidFill>
                <a:hlinkClick r:id="rId4"/>
              </a:rPr>
              <a:t>https://softwaresaved.github.io/az-intermediate-software-skills-course/index.html</a:t>
            </a:r>
            <a:r>
              <a:rPr lang="en" sz="1050" b="1" u="sng" dirty="0">
                <a:solidFill>
                  <a:srgbClr val="103CC0"/>
                </a:solidFill>
              </a:rPr>
              <a:t> </a:t>
            </a:r>
            <a:endParaRPr sz="1050" b="1" u="sng" dirty="0">
              <a:solidFill>
                <a:srgbClr val="103CC0"/>
              </a:solidFill>
            </a:endParaRPr>
          </a:p>
          <a:p>
            <a:pPr marL="0" lvl="0" indent="0" algn="l" rtl="0">
              <a:lnSpc>
                <a:spcPct val="115000"/>
              </a:lnSpc>
              <a:spcBef>
                <a:spcPts val="1200"/>
              </a:spcBef>
              <a:spcAft>
                <a:spcPts val="0"/>
              </a:spcAft>
              <a:buClr>
                <a:schemeClr val="dk1"/>
              </a:buClr>
              <a:buSzPts val="1100"/>
              <a:buFont typeface="Arial"/>
              <a:buNone/>
            </a:pPr>
            <a:r>
              <a:rPr lang="en" sz="1050" dirty="0">
                <a:solidFill>
                  <a:schemeClr val="dk1"/>
                </a:solidFill>
              </a:rPr>
              <a:t>Poll for software we needed to install: </a:t>
            </a:r>
            <a:endParaRPr sz="1050" dirty="0">
              <a:solidFill>
                <a:schemeClr val="dk1"/>
              </a:solidFill>
            </a:endParaRPr>
          </a:p>
          <a:p>
            <a:pPr marL="457200" lvl="0" indent="-295275" algn="l" rtl="0">
              <a:lnSpc>
                <a:spcPct val="115000"/>
              </a:lnSpc>
              <a:spcBef>
                <a:spcPts val="1200"/>
              </a:spcBef>
              <a:spcAft>
                <a:spcPts val="0"/>
              </a:spcAft>
              <a:buClr>
                <a:schemeClr val="dk1"/>
              </a:buClr>
              <a:buSzPts val="1050"/>
              <a:buChar char="-"/>
            </a:pPr>
            <a:r>
              <a:rPr lang="en" sz="1050" dirty="0">
                <a:solidFill>
                  <a:schemeClr val="dk1"/>
                </a:solidFill>
              </a:rPr>
              <a:t>Git Bash/Command line</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dirty="0">
                <a:solidFill>
                  <a:schemeClr val="dk1"/>
                </a:solidFill>
              </a:rPr>
              <a:t>Python</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dirty="0">
                <a:solidFill>
                  <a:schemeClr val="dk1"/>
                </a:solidFill>
              </a:rPr>
              <a:t>GitHub accounts</a:t>
            </a:r>
            <a:endParaRPr sz="1050" dirty="0">
              <a:solidFill>
                <a:schemeClr val="dk1"/>
              </a:solidFill>
            </a:endParaRPr>
          </a:p>
          <a:p>
            <a:pPr marL="457200" lvl="0" indent="-295275" algn="l" rtl="0">
              <a:lnSpc>
                <a:spcPct val="115000"/>
              </a:lnSpc>
              <a:spcBef>
                <a:spcPts val="0"/>
              </a:spcBef>
              <a:spcAft>
                <a:spcPts val="0"/>
              </a:spcAft>
              <a:buClr>
                <a:schemeClr val="lt1"/>
              </a:buClr>
              <a:buSzPts val="1050"/>
              <a:buChar char="-"/>
            </a:pPr>
            <a:r>
              <a:rPr lang="en" sz="1050" dirty="0">
                <a:solidFill>
                  <a:schemeClr val="lt1"/>
                </a:solidFill>
              </a:rPr>
              <a:t>Python</a:t>
            </a:r>
            <a:endParaRPr sz="1050" dirty="0">
              <a:solidFill>
                <a:schemeClr val="lt1"/>
              </a:solidFill>
            </a:endParaRPr>
          </a:p>
          <a:p>
            <a:pPr marL="457200" lvl="0" indent="-295275" algn="l" rtl="0">
              <a:lnSpc>
                <a:spcPct val="115000"/>
              </a:lnSpc>
              <a:spcBef>
                <a:spcPts val="0"/>
              </a:spcBef>
              <a:spcAft>
                <a:spcPts val="0"/>
              </a:spcAft>
              <a:buClr>
                <a:schemeClr val="lt1"/>
              </a:buClr>
              <a:buSzPts val="1050"/>
              <a:buChar char="-"/>
            </a:pPr>
            <a:r>
              <a:rPr lang="en" sz="1050" dirty="0" err="1">
                <a:solidFill>
                  <a:schemeClr val="lt1"/>
                </a:solidFill>
              </a:rPr>
              <a:t>oll</a:t>
            </a:r>
            <a:endParaRPr sz="1050" b="1" u="sng" dirty="0">
              <a:solidFill>
                <a:schemeClr val="lt1"/>
              </a:solidFill>
            </a:endParaRPr>
          </a:p>
          <a:p>
            <a:pPr marL="0" lvl="0" indent="0" algn="l" rtl="0">
              <a:lnSpc>
                <a:spcPct val="115000"/>
              </a:lnSpc>
              <a:spcBef>
                <a:spcPts val="1200"/>
              </a:spcBef>
              <a:spcAft>
                <a:spcPts val="0"/>
              </a:spcAft>
              <a:buClr>
                <a:schemeClr val="dk1"/>
              </a:buClr>
              <a:buSzPts val="1100"/>
              <a:buFont typeface="Arial"/>
              <a:buNone/>
            </a:pPr>
            <a:endParaRPr sz="1050" b="1" u="sng" dirty="0">
              <a:solidFill>
                <a:srgbClr val="103CC0"/>
              </a:solidFil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5b3d0933d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5b3d0933d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[Any questions or issues from last week’s material?]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Last week we looked at setting up a development environment</a:t>
            </a:r>
            <a:endParaRPr/>
          </a:p>
          <a:p>
            <a:pPr marL="457200" lvl="0" indent="-298450" algn="l" rtl="0">
              <a:lnSpc>
                <a:spcPct val="100000"/>
              </a:lnSpc>
              <a:spcBef>
                <a:spcPts val="0"/>
              </a:spcBef>
              <a:spcAft>
                <a:spcPts val="0"/>
              </a:spcAft>
              <a:buSzPts val="1100"/>
              <a:buChar char="-"/>
            </a:pPr>
            <a:r>
              <a:rPr lang="en"/>
              <a:t>In particular, how we can use some commonly used tools to do this</a:t>
            </a:r>
            <a:endParaRPr/>
          </a:p>
          <a:p>
            <a:pPr marL="457200" lvl="0" indent="-298450" algn="l" rtl="0">
              <a:lnSpc>
                <a:spcPct val="100000"/>
              </a:lnSpc>
              <a:spcBef>
                <a:spcPts val="0"/>
              </a:spcBef>
              <a:spcAft>
                <a:spcPts val="0"/>
              </a:spcAft>
              <a:buSzPts val="1100"/>
              <a:buChar char="-"/>
            </a:pPr>
            <a:r>
              <a:rPr lang="en"/>
              <a:t>With the command line we set up a virtual environment for our project</a:t>
            </a:r>
            <a:endParaRPr/>
          </a:p>
          <a:p>
            <a:pPr marL="457200" lvl="0" indent="-298450" algn="l" rtl="0">
              <a:lnSpc>
                <a:spcPct val="100000"/>
              </a:lnSpc>
              <a:spcBef>
                <a:spcPts val="0"/>
              </a:spcBef>
              <a:spcAft>
                <a:spcPts val="0"/>
              </a:spcAft>
              <a:buSzPts val="1100"/>
              <a:buChar char="-"/>
            </a:pPr>
            <a:r>
              <a:rPr lang="en"/>
              <a:t>And used feature branch workflow to organise how we develop our codebase</a:t>
            </a:r>
            <a:endParaRPr/>
          </a:p>
          <a:p>
            <a:pPr marL="457200" lvl="0" indent="-298450" algn="l" rtl="0">
              <a:lnSpc>
                <a:spcPct val="100000"/>
              </a:lnSpc>
              <a:spcBef>
                <a:spcPts val="0"/>
              </a:spcBef>
              <a:spcAft>
                <a:spcPts val="0"/>
              </a:spcAft>
              <a:buSzPts val="1100"/>
              <a:buChar char="-"/>
            </a:pPr>
            <a:r>
              <a:rPr lang="en"/>
              <a:t>We also looked at PyCharm, and how its features can help us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Today is about seeing what tools can help us verify that our software is - in some way - correct</a:t>
            </a:r>
            <a:endParaRPr/>
          </a:p>
          <a:p>
            <a:pPr marL="0" lvl="0" indent="0" algn="l" rtl="0">
              <a:lnSpc>
                <a:spcPct val="100000"/>
              </a:lnSpc>
              <a:spcBef>
                <a:spcPts val="0"/>
              </a:spcBef>
              <a:spcAft>
                <a:spcPts val="0"/>
              </a:spcAft>
              <a:buSzPts val="1100"/>
              <a:buNone/>
            </a:pPr>
            <a:r>
              <a:rPr lang="en"/>
              <a:t>And works the way we expect it to</a:t>
            </a:r>
            <a:endParaRPr/>
          </a:p>
          <a:p>
            <a:pPr marL="457200" lvl="0" indent="-298450" algn="l" rtl="0">
              <a:lnSpc>
                <a:spcPct val="100000"/>
              </a:lnSpc>
              <a:spcBef>
                <a:spcPts val="0"/>
              </a:spcBef>
              <a:spcAft>
                <a:spcPts val="0"/>
              </a:spcAft>
              <a:buSzPts val="1100"/>
              <a:buChar char="-"/>
            </a:pPr>
            <a:r>
              <a:rPr lang="en"/>
              <a:t>We'll we looking at unit testing as one established way to do this automatically,</a:t>
            </a:r>
            <a:endParaRPr/>
          </a:p>
          <a:p>
            <a:pPr marL="457200" lvl="0" indent="-298450" algn="l" rtl="0">
              <a:lnSpc>
                <a:spcPct val="100000"/>
              </a:lnSpc>
              <a:spcBef>
                <a:spcPts val="0"/>
              </a:spcBef>
              <a:spcAft>
                <a:spcPts val="0"/>
              </a:spcAft>
              <a:buSzPts val="1100"/>
              <a:buChar char="-"/>
            </a:pPr>
            <a:r>
              <a:rPr lang="en"/>
              <a:t>Writing some tests using the pytest unit test framework, and running them to check our code's behaviour</a:t>
            </a:r>
            <a:endParaRPr/>
          </a:p>
          <a:p>
            <a:pPr marL="457200" lvl="0" indent="-298450" algn="l" rtl="0">
              <a:lnSpc>
                <a:spcPct val="100000"/>
              </a:lnSpc>
              <a:spcBef>
                <a:spcPts val="0"/>
              </a:spcBef>
              <a:spcAft>
                <a:spcPts val="0"/>
              </a:spcAft>
              <a:buSzPts val="1100"/>
              <a:buChar char="-"/>
            </a:pPr>
            <a:r>
              <a:rPr lang="en"/>
              <a:t>We'll also be looking at ways we can scale up and further automate our unit testing,</a:t>
            </a:r>
            <a:endParaRPr/>
          </a:p>
          <a:p>
            <a:pPr marL="457200" lvl="0" indent="-298450" algn="l" rtl="0">
              <a:lnSpc>
                <a:spcPct val="100000"/>
              </a:lnSpc>
              <a:spcBef>
                <a:spcPts val="0"/>
              </a:spcBef>
              <a:spcAft>
                <a:spcPts val="0"/>
              </a:spcAft>
              <a:buSzPts val="1100"/>
              <a:buChar char="-"/>
            </a:pPr>
            <a:r>
              <a:rPr lang="en"/>
              <a:t>Using parameterisation to reuse unit test code with different sets of test data</a:t>
            </a:r>
            <a:endParaRPr/>
          </a:p>
          <a:p>
            <a:pPr marL="457200" lvl="0" indent="-298450" algn="l" rtl="0">
              <a:lnSpc>
                <a:spcPct val="100000"/>
              </a:lnSpc>
              <a:spcBef>
                <a:spcPts val="0"/>
              </a:spcBef>
              <a:spcAft>
                <a:spcPts val="0"/>
              </a:spcAft>
              <a:buSzPts val="1100"/>
              <a:buChar char="-"/>
            </a:pPr>
            <a:r>
              <a:rPr lang="en"/>
              <a:t>And GitHub's continuous integration features to automatically run our tests on our code repo for us</a:t>
            </a:r>
            <a:endParaRPr/>
          </a:p>
          <a:p>
            <a:pPr marL="457200" lvl="0" indent="-298450" algn="l" rtl="0">
              <a:lnSpc>
                <a:spcPct val="100000"/>
              </a:lnSpc>
              <a:spcBef>
                <a:spcPts val="0"/>
              </a:spcBef>
              <a:spcAft>
                <a:spcPts val="0"/>
              </a:spcAft>
              <a:buSzPts val="1100"/>
              <a:buChar char="-"/>
            </a:pPr>
            <a:r>
              <a:rPr lang="en"/>
              <a:t>We'll also be looking at how we can use PyCharm's code debugger to check the behaviour of our code as it runs</a:t>
            </a:r>
            <a:endParaRPr/>
          </a:p>
          <a:p>
            <a:pPr marL="457200" lvl="0" indent="-298450" algn="l" rtl="0">
              <a:lnSpc>
                <a:spcPct val="100000"/>
              </a:lnSpc>
              <a:spcBef>
                <a:spcPts val="0"/>
              </a:spcBef>
              <a:spcAft>
                <a:spcPts val="0"/>
              </a:spcAft>
              <a:buSzPts val="1100"/>
              <a:buChar char="-"/>
            </a:pPr>
            <a:r>
              <a:rPr lang="en"/>
              <a:t>To help us identify a bug and fix it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Overall, I'd say a key message is that as responsible researchers it's a good idea to be able to demonstrably show that our code produces correct results</a:t>
            </a:r>
            <a:endParaRPr/>
          </a:p>
          <a:p>
            <a:pPr marL="457200" lvl="0" indent="-298450" algn="l" rtl="0">
              <a:lnSpc>
                <a:spcPct val="100000"/>
              </a:lnSpc>
              <a:spcBef>
                <a:spcPts val="0"/>
              </a:spcBef>
              <a:spcAft>
                <a:spcPts val="0"/>
              </a:spcAft>
              <a:buSzPts val="1100"/>
              <a:buChar char="-"/>
            </a:pPr>
            <a:r>
              <a:rPr lang="en"/>
              <a:t>At the Institute we've worked with many researchers, some of whom could not categorically say how or sometimes even why - their software's results were correct (were they even correct??)</a:t>
            </a:r>
            <a:endParaRPr/>
          </a:p>
          <a:p>
            <a:pPr marL="457200" lvl="0" indent="-298450" algn="l" rtl="0">
              <a:lnSpc>
                <a:spcPct val="100000"/>
              </a:lnSpc>
              <a:spcBef>
                <a:spcPts val="0"/>
              </a:spcBef>
              <a:spcAft>
                <a:spcPts val="0"/>
              </a:spcAft>
              <a:buSzPts val="1100"/>
              <a:buChar char="-"/>
            </a:pPr>
            <a:r>
              <a:rPr lang="en"/>
              <a:t>Unit testing is one approach that can help us here</a:t>
            </a:r>
            <a:endParaRPr/>
          </a:p>
          <a:p>
            <a:pPr marL="457200" lvl="0" indent="-298450" algn="l" rtl="0">
              <a:lnSpc>
                <a:spcPct val="100000"/>
              </a:lnSpc>
              <a:spcBef>
                <a:spcPts val="0"/>
              </a:spcBef>
              <a:spcAft>
                <a:spcPts val="0"/>
              </a:spcAft>
              <a:buSzPts val="1100"/>
              <a:buChar char="-"/>
            </a:pPr>
            <a:r>
              <a:rPr lang="en"/>
              <a:t>And that unit testing - in the long run - can save us development time if used correctly</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a:t>Any questions before we begin?</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rgbClr val="333333"/>
                </a:solidFill>
                <a:highlight>
                  <a:srgbClr val="FFFFFF"/>
                </a:highlight>
              </a:rPr>
              <a:t>The terms </a:t>
            </a:r>
            <a:r>
              <a:rPr lang="en" sz="1050" i="1">
                <a:solidFill>
                  <a:srgbClr val="333333"/>
                </a:solidFill>
                <a:highlight>
                  <a:srgbClr val="FFFFFF"/>
                </a:highlight>
              </a:rPr>
              <a:t>programming</a:t>
            </a:r>
            <a:r>
              <a:rPr lang="en" sz="1050">
                <a:solidFill>
                  <a:srgbClr val="333333"/>
                </a:solidFill>
                <a:highlight>
                  <a:srgbClr val="FFFFFF"/>
                </a:highlight>
              </a:rPr>
              <a:t> (or even </a:t>
            </a:r>
            <a:r>
              <a:rPr lang="en" sz="1050" i="1">
                <a:solidFill>
                  <a:srgbClr val="333333"/>
                </a:solidFill>
                <a:highlight>
                  <a:srgbClr val="FFFFFF"/>
                </a:highlight>
              </a:rPr>
              <a:t>coding</a:t>
            </a:r>
            <a:r>
              <a:rPr lang="en" sz="1050">
                <a:solidFill>
                  <a:srgbClr val="333333"/>
                </a:solidFill>
                <a:highlight>
                  <a:srgbClr val="FFFFFF"/>
                </a:highlight>
              </a:rPr>
              <a:t>) and </a:t>
            </a:r>
            <a:r>
              <a:rPr lang="en" sz="1050" i="1">
                <a:solidFill>
                  <a:srgbClr val="333333"/>
                </a:solidFill>
                <a:highlight>
                  <a:srgbClr val="FFFFFF"/>
                </a:highlight>
              </a:rPr>
              <a:t>software engineering</a:t>
            </a:r>
            <a:r>
              <a:rPr lang="en" sz="1050">
                <a:solidFill>
                  <a:srgbClr val="333333"/>
                </a:solidFill>
                <a:highlight>
                  <a:srgbClr val="FFFFFF"/>
                </a:highlight>
              </a:rPr>
              <a:t> are often used interchangeably. They are not. Someone who is engineering software takes a wider view:</a:t>
            </a:r>
            <a:endParaRPr sz="1050">
              <a:solidFill>
                <a:srgbClr val="333333"/>
              </a:solidFill>
              <a:highlight>
                <a:srgbClr val="FFFFFF"/>
              </a:highlight>
            </a:endParaRPr>
          </a:p>
          <a:p>
            <a:pPr marL="457200" lvl="0" indent="-295275" algn="l" rtl="0">
              <a:lnSpc>
                <a:spcPct val="115000"/>
              </a:lnSpc>
              <a:spcBef>
                <a:spcPts val="800"/>
              </a:spcBef>
              <a:spcAft>
                <a:spcPts val="0"/>
              </a:spcAft>
              <a:buClr>
                <a:srgbClr val="333333"/>
              </a:buClr>
              <a:buSzPts val="1050"/>
              <a:buChar char="●"/>
            </a:pPr>
            <a:r>
              <a:rPr lang="en" sz="1050">
                <a:solidFill>
                  <a:srgbClr val="333333"/>
                </a:solidFill>
                <a:highlight>
                  <a:srgbClr val="FFFFFF"/>
                </a:highlight>
              </a:rPr>
              <a:t>The </a:t>
            </a:r>
            <a:r>
              <a:rPr lang="en" sz="1050" i="1">
                <a:solidFill>
                  <a:srgbClr val="333333"/>
                </a:solidFill>
                <a:highlight>
                  <a:srgbClr val="FFFFFF"/>
                </a:highlight>
              </a:rPr>
              <a:t>lifecycle</a:t>
            </a:r>
            <a:r>
              <a:rPr lang="en" sz="1050">
                <a:solidFill>
                  <a:srgbClr val="333333"/>
                </a:solidFill>
                <a:highlight>
                  <a:srgbClr val="FFFFFF"/>
                </a:highlight>
              </a:rPr>
              <a:t> of software: from understanding what is needed, to writing the software and using/releasing it, to what happens afterwards.</a:t>
            </a:r>
            <a:endParaRPr sz="1050">
              <a:solidFill>
                <a:srgbClr val="333333"/>
              </a:solidFill>
              <a:highlight>
                <a:srgbClr val="FFFFFF"/>
              </a:highlight>
            </a:endParaRPr>
          </a:p>
          <a:p>
            <a:pPr marL="457200" lvl="0" indent="-295275" algn="l" rtl="0">
              <a:lnSpc>
                <a:spcPct val="115000"/>
              </a:lnSpc>
              <a:spcBef>
                <a:spcPts val="0"/>
              </a:spcBef>
              <a:spcAft>
                <a:spcPts val="0"/>
              </a:spcAft>
              <a:buClr>
                <a:srgbClr val="333333"/>
              </a:buClr>
              <a:buSzPts val="1050"/>
              <a:buChar char="●"/>
            </a:pPr>
            <a:r>
              <a:rPr lang="en" sz="1050">
                <a:solidFill>
                  <a:srgbClr val="333333"/>
                </a:solidFill>
                <a:highlight>
                  <a:srgbClr val="FFFFFF"/>
                </a:highlight>
              </a:rPr>
              <a:t>Who will (or may) be involved: software is written for </a:t>
            </a:r>
            <a:r>
              <a:rPr lang="en" sz="1050" i="1">
                <a:solidFill>
                  <a:srgbClr val="333333"/>
                </a:solidFill>
                <a:highlight>
                  <a:srgbClr val="FFFFFF"/>
                </a:highlight>
              </a:rPr>
              <a:t>stakeholders</a:t>
            </a:r>
            <a:r>
              <a:rPr lang="en" sz="1050">
                <a:solidFill>
                  <a:srgbClr val="333333"/>
                </a:solidFill>
                <a:highlight>
                  <a:srgbClr val="FFFFFF"/>
                </a:highlight>
              </a:rPr>
              <a:t>. This may only be the researcher initially, but there is an understanding that others may become involved later (even if that isn’t evident yet). A good rule of thumb is to always assume that code will be read and used by others later on, which includes yourself!</a:t>
            </a:r>
            <a:endParaRPr sz="1050">
              <a:solidFill>
                <a:srgbClr val="333333"/>
              </a:solidFill>
              <a:highlight>
                <a:srgbClr val="FFFFFF"/>
              </a:highlight>
            </a:endParaRPr>
          </a:p>
          <a:p>
            <a:pPr marL="457200" lvl="0" indent="-295275" algn="l" rtl="0">
              <a:lnSpc>
                <a:spcPct val="115000"/>
              </a:lnSpc>
              <a:spcBef>
                <a:spcPts val="0"/>
              </a:spcBef>
              <a:spcAft>
                <a:spcPts val="0"/>
              </a:spcAft>
              <a:buClr>
                <a:srgbClr val="333333"/>
              </a:buClr>
              <a:buSzPts val="1050"/>
              <a:buChar char="●"/>
            </a:pPr>
            <a:r>
              <a:rPr lang="en" sz="1050">
                <a:solidFill>
                  <a:srgbClr val="333333"/>
                </a:solidFill>
                <a:highlight>
                  <a:srgbClr val="FFFFFF"/>
                </a:highlight>
              </a:rPr>
              <a:t>Software (or code) is an asset: software inherently contains value - for example, in terms of what it can do, the lessons learned throughout its development, and as an implementation of a research approach (i.e. a particular research algorithm, process, or technical approach).</a:t>
            </a:r>
            <a:endParaRPr sz="1050">
              <a:solidFill>
                <a:srgbClr val="333333"/>
              </a:solidFill>
              <a:highlight>
                <a:srgbClr val="FFFFFF"/>
              </a:highlight>
            </a:endParaRPr>
          </a:p>
          <a:p>
            <a:pPr marL="457200" lvl="0" indent="-295275" algn="l" rtl="0">
              <a:lnSpc>
                <a:spcPct val="115000"/>
              </a:lnSpc>
              <a:spcBef>
                <a:spcPts val="0"/>
              </a:spcBef>
              <a:spcAft>
                <a:spcPts val="0"/>
              </a:spcAft>
              <a:buClr>
                <a:srgbClr val="333333"/>
              </a:buClr>
              <a:buSzPts val="1050"/>
              <a:buChar char="●"/>
            </a:pPr>
            <a:r>
              <a:rPr lang="en" sz="1050">
                <a:solidFill>
                  <a:srgbClr val="333333"/>
                </a:solidFill>
                <a:highlight>
                  <a:srgbClr val="FFFFFF"/>
                </a:highlight>
              </a:rPr>
              <a:t>As an asset, it could be reused: again, it may not be evident initially that the software will have use beyond its initial purpose or project, but there is an assumption that the software - or even just a part of it - could be reused in the future.</a:t>
            </a:r>
            <a:endParaRPr sz="1050">
              <a:solidFill>
                <a:srgbClr val="333333"/>
              </a:solidFill>
              <a:highlight>
                <a:srgbClr val="FFFFFF"/>
              </a:highlight>
            </a:endParaRPr>
          </a:p>
          <a:p>
            <a:pPr marL="0" lvl="0" indent="0" algn="l" rtl="0">
              <a:lnSpc>
                <a:spcPct val="100000"/>
              </a:lnSpc>
              <a:spcBef>
                <a:spcPts val="80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 Need to write some slide notes (they were previously a copy of the notes for week 5) ***]</a:t>
            </a:r>
            <a:endParaRPr b="1"/>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Your mileage may vary, but...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This is typically how a typical research software lifecycle is viewed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Nice and tidy</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Obvious when you should transition to the next stage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It's great.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And that's how it happens every time, right?</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5b3d0933d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15b3d0933d0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[Who managed to finish the first four sections' material?]</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If I could ask Aleks to prepare the breakout rooms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What remaining questions do you have on the material so far?</a:t>
            </a:r>
            <a:endParaRPr dirty="0"/>
          </a:p>
          <a:p>
            <a:pPr marL="0" lvl="0" indent="0" algn="l" rtl="0">
              <a:lnSpc>
                <a:spcPct val="100000"/>
              </a:lnSpc>
              <a:spcBef>
                <a:spcPts val="0"/>
              </a:spcBef>
              <a:spcAft>
                <a:spcPts val="0"/>
              </a:spcAft>
              <a:buSzPts val="1100"/>
              <a:buNone/>
            </a:pPr>
            <a:endParaRPr dirty="0"/>
          </a:p>
          <a:p>
            <a:pPr marL="0" lvl="0" indent="0" algn="l" rtl="0">
              <a:spcBef>
                <a:spcPts val="0"/>
              </a:spcBef>
              <a:spcAft>
                <a:spcPts val="0"/>
              </a:spcAft>
              <a:buClr>
                <a:schemeClr val="dk1"/>
              </a:buClr>
              <a:buSzPts val="1100"/>
              <a:buFont typeface="Arial"/>
              <a:buNone/>
            </a:pPr>
            <a:r>
              <a:rPr lang="en" dirty="0">
                <a:solidFill>
                  <a:schemeClr val="dk1"/>
                </a:solidFill>
              </a:rPr>
              <a:t>So last week we had you working together a bit, and the next couple of days' material will continue this theme</a:t>
            </a:r>
            <a:endParaRPr dirty="0">
              <a:solidFill>
                <a:schemeClr val="dk1"/>
              </a:solidFill>
            </a:endParaRPr>
          </a:p>
          <a:p>
            <a:pPr marL="0" lvl="0" indent="0" algn="l" rtl="0">
              <a:spcBef>
                <a:spcPts val="0"/>
              </a:spcBef>
              <a:spcAft>
                <a:spcPts val="0"/>
              </a:spcAft>
              <a:buSzPts val="1100"/>
              <a:buNone/>
            </a:pPr>
            <a:r>
              <a:rPr lang="en" dirty="0">
                <a:solidFill>
                  <a:schemeClr val="dk1"/>
                </a:solidFill>
              </a:rPr>
              <a:t>Where you'll be working in groups!</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a:p>
            <a:pPr marL="0" lvl="0" indent="0" algn="l" rtl="0">
              <a:lnSpc>
                <a:spcPct val="100000"/>
              </a:lnSpc>
              <a:spcBef>
                <a:spcPts val="0"/>
              </a:spcBef>
              <a:spcAft>
                <a:spcPts val="0"/>
              </a:spcAft>
              <a:buSzPts val="1100"/>
              <a:buNone/>
            </a:pPr>
            <a:r>
              <a:rPr lang="en" dirty="0"/>
              <a:t>So continuing the theme of doing more work together in a group, as a team:</a:t>
            </a:r>
            <a:endParaRPr dirty="0"/>
          </a:p>
          <a:p>
            <a:pPr marL="457200" lvl="0" indent="-298450" algn="l" rtl="0">
              <a:lnSpc>
                <a:spcPct val="100000"/>
              </a:lnSpc>
              <a:spcBef>
                <a:spcPts val="0"/>
              </a:spcBef>
              <a:spcAft>
                <a:spcPts val="0"/>
              </a:spcAft>
              <a:buSzPts val="1100"/>
              <a:buChar char="-"/>
            </a:pPr>
            <a:r>
              <a:rPr lang="en" dirty="0"/>
              <a:t>So a lot of the things you've been learning about so far are important skills for working in teams,</a:t>
            </a:r>
            <a:endParaRPr dirty="0"/>
          </a:p>
          <a:p>
            <a:pPr marL="457200" lvl="0" indent="-298450" algn="l" rtl="0">
              <a:lnSpc>
                <a:spcPct val="100000"/>
              </a:lnSpc>
              <a:spcBef>
                <a:spcPts val="0"/>
              </a:spcBef>
              <a:spcAft>
                <a:spcPts val="0"/>
              </a:spcAft>
              <a:buSzPts val="1100"/>
              <a:buChar char="-"/>
            </a:pPr>
            <a:r>
              <a:rPr lang="en" dirty="0"/>
              <a:t>and for others within and beyond your team that may reuse your code</a:t>
            </a:r>
            <a:endParaRPr dirty="0"/>
          </a:p>
          <a:p>
            <a:pPr marL="457200" lvl="0" indent="-298450" algn="l" rtl="0">
              <a:lnSpc>
                <a:spcPct val="100000"/>
              </a:lnSpc>
              <a:spcBef>
                <a:spcPts val="0"/>
              </a:spcBef>
              <a:spcAft>
                <a:spcPts val="0"/>
              </a:spcAft>
              <a:buSzPts val="1100"/>
              <a:buChar char="-"/>
            </a:pPr>
            <a:r>
              <a:rPr lang="en" dirty="0"/>
              <a:t>Things like using a branch strategy for developing code in GitHub, ensuring correctness with techniques like unit testing, and giving thought to software design and structuring your code architecturally - so it's easier to understand, develop, and maintain</a:t>
            </a:r>
            <a:endParaRPr dirty="0"/>
          </a:p>
          <a:p>
            <a:pPr marL="457200" lvl="0" indent="-298450" algn="l" rtl="0">
              <a:lnSpc>
                <a:spcPct val="100000"/>
              </a:lnSpc>
              <a:spcBef>
                <a:spcPts val="0"/>
              </a:spcBef>
              <a:spcAft>
                <a:spcPts val="0"/>
              </a:spcAft>
              <a:buSzPts val="1100"/>
              <a:buChar char="-"/>
            </a:pPr>
            <a:r>
              <a:rPr lang="en" dirty="0"/>
              <a:t>All these things help when developing software collectively</a:t>
            </a:r>
            <a:endParaRPr dirty="0"/>
          </a:p>
          <a:p>
            <a:pPr marL="457200" lvl="0" indent="-298450" algn="l" rtl="0">
              <a:lnSpc>
                <a:spcPct val="100000"/>
              </a:lnSpc>
              <a:spcBef>
                <a:spcPts val="0"/>
              </a:spcBef>
              <a:spcAft>
                <a:spcPts val="0"/>
              </a:spcAft>
              <a:buSzPts val="1100"/>
              <a:buChar char="-"/>
            </a:pPr>
            <a:r>
              <a:rPr lang="en" dirty="0"/>
              <a:t>And after the first episode today, it gets a bit more exciting - we'll be looking at bringing these skills together with you working in teams</a:t>
            </a:r>
            <a:endParaRPr dirty="0"/>
          </a:p>
          <a:p>
            <a:pPr marL="457200" lvl="0" indent="-298450" algn="l" rtl="0">
              <a:lnSpc>
                <a:spcPct val="100000"/>
              </a:lnSpc>
              <a:spcBef>
                <a:spcPts val="0"/>
              </a:spcBef>
              <a:spcAft>
                <a:spcPts val="0"/>
              </a:spcAft>
              <a:buSzPts val="1100"/>
              <a:buChar char="-"/>
            </a:pPr>
            <a:r>
              <a:rPr lang="en" dirty="0"/>
              <a:t>As well we looking at some new practices that can really help team development</a:t>
            </a:r>
            <a:endParaRPr dirty="0"/>
          </a:p>
          <a:p>
            <a:pPr marL="0" lvl="0" indent="0" algn="l" rtl="0">
              <a:lnSpc>
                <a:spcPct val="100000"/>
              </a:lnSpc>
              <a:spcBef>
                <a:spcPts val="0"/>
              </a:spcBef>
              <a:spcAft>
                <a:spcPts val="0"/>
              </a:spcAft>
              <a:buSzPts val="1100"/>
              <a:buNone/>
            </a:pPr>
            <a:endParaRPr dirty="0"/>
          </a:p>
          <a:p>
            <a:pPr marL="0" lvl="0" indent="0" algn="l" rtl="0">
              <a:spcBef>
                <a:spcPts val="0"/>
              </a:spcBef>
              <a:spcAft>
                <a:spcPts val="0"/>
              </a:spcAft>
              <a:buClr>
                <a:schemeClr val="dk1"/>
              </a:buClr>
              <a:buSzPts val="1100"/>
              <a:buFont typeface="Arial"/>
              <a:buNone/>
            </a:pPr>
            <a:r>
              <a:rPr lang="en" dirty="0">
                <a:solidFill>
                  <a:schemeClr val="dk1"/>
                </a:solidFill>
              </a:rPr>
              <a:t>In terms of material, this week will start with how we track issues with software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how we communicate with and around software issues as a team</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And how we can use GitHub to manage these issues</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Using GitHub project boards to view and </a:t>
            </a:r>
            <a:r>
              <a:rPr lang="en" dirty="0" err="1">
                <a:solidFill>
                  <a:schemeClr val="dk1"/>
                </a:solidFill>
              </a:rPr>
              <a:t>organise</a:t>
            </a:r>
            <a:r>
              <a:rPr lang="en" dirty="0">
                <a:solidFill>
                  <a:schemeClr val="dk1"/>
                </a:solidFill>
              </a:rPr>
              <a:t> these issues, again as a team</a:t>
            </a:r>
            <a:endParaRPr dirty="0">
              <a:solidFill>
                <a:schemeClr val="dk1"/>
              </a:solidFill>
            </a:endParaRP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So after the the first episode it's about assessing the suitability of software for reuse - as a team</a:t>
            </a:r>
            <a:endParaRPr dirty="0"/>
          </a:p>
          <a:p>
            <a:pPr marL="457200" lvl="0" indent="-298450" algn="l" rtl="0">
              <a:lnSpc>
                <a:spcPct val="100000"/>
              </a:lnSpc>
              <a:spcBef>
                <a:spcPts val="0"/>
              </a:spcBef>
              <a:spcAft>
                <a:spcPts val="0"/>
              </a:spcAft>
              <a:buSzPts val="1100"/>
              <a:buChar char="-"/>
            </a:pPr>
            <a:r>
              <a:rPr lang="en" dirty="0"/>
              <a:t>So within your zoom breakout rooms you'll act as a team</a:t>
            </a:r>
            <a:endParaRPr dirty="0"/>
          </a:p>
          <a:p>
            <a:pPr marL="457200" lvl="0" indent="-298450" algn="l" rtl="0">
              <a:lnSpc>
                <a:spcPct val="100000"/>
              </a:lnSpc>
              <a:spcBef>
                <a:spcPts val="0"/>
              </a:spcBef>
              <a:spcAft>
                <a:spcPts val="0"/>
              </a:spcAft>
              <a:buSzPts val="1100"/>
              <a:buChar char="-"/>
            </a:pPr>
            <a:r>
              <a:rPr lang="en" dirty="0"/>
              <a:t>Pick one of the repositories you've been working on to be a team repository,</a:t>
            </a:r>
            <a:endParaRPr dirty="0"/>
          </a:p>
          <a:p>
            <a:pPr marL="457200" lvl="0" indent="-298450" algn="l" rtl="0">
              <a:lnSpc>
                <a:spcPct val="100000"/>
              </a:lnSpc>
              <a:spcBef>
                <a:spcPts val="0"/>
              </a:spcBef>
              <a:spcAft>
                <a:spcPts val="0"/>
              </a:spcAft>
              <a:buSzPts val="1100"/>
              <a:buChar char="-"/>
            </a:pPr>
            <a:r>
              <a:rPr lang="en" dirty="0"/>
              <a:t>And then conduct an assessment of another team's repository, registering issues on their repository as you go</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In the follow-up exercises to that, you'll be working on the issues another team has registered on your repository</a:t>
            </a:r>
            <a:endParaRPr dirty="0"/>
          </a:p>
          <a:p>
            <a:pPr marL="457200" lvl="0" indent="-298450" algn="l" rtl="0">
              <a:lnSpc>
                <a:spcPct val="100000"/>
              </a:lnSpc>
              <a:spcBef>
                <a:spcPts val="0"/>
              </a:spcBef>
              <a:spcAft>
                <a:spcPts val="0"/>
              </a:spcAft>
              <a:buSzPts val="1100"/>
              <a:buChar char="-"/>
            </a:pPr>
            <a:r>
              <a:rPr lang="en" dirty="0"/>
              <a:t>You'll be using techniques such as effort estimation and </a:t>
            </a:r>
            <a:r>
              <a:rPr lang="en" dirty="0" err="1"/>
              <a:t>prioritisation</a:t>
            </a:r>
            <a:r>
              <a:rPr lang="en" dirty="0"/>
              <a:t> to work out which issues are most important and what you can achieve given the effort you have available within your team</a:t>
            </a:r>
            <a:endParaRPr dirty="0"/>
          </a:p>
          <a:p>
            <a:pPr marL="457200" lvl="0" indent="-298450" algn="l" rtl="0">
              <a:lnSpc>
                <a:spcPct val="100000"/>
              </a:lnSpc>
              <a:spcBef>
                <a:spcPts val="0"/>
              </a:spcBef>
              <a:spcAft>
                <a:spcPts val="0"/>
              </a:spcAft>
              <a:buSzPts val="1100"/>
              <a:buChar char="-"/>
            </a:pPr>
            <a:r>
              <a:rPr lang="en" dirty="0"/>
              <a:t>Once you've done that, the idea is you'll divide up the work amongst yourselves and resolve them with the time remaining - in what's known as a sprint (or a mini-sprint in this case)</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Hopefully it'll be fun!</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So the key messages from this section are that</a:t>
            </a:r>
            <a:endParaRPr dirty="0"/>
          </a:p>
          <a:p>
            <a:pPr marL="457200" lvl="0" indent="-298450" algn="l" rtl="0">
              <a:lnSpc>
                <a:spcPct val="100000"/>
              </a:lnSpc>
              <a:spcBef>
                <a:spcPts val="0"/>
              </a:spcBef>
              <a:spcAft>
                <a:spcPts val="0"/>
              </a:spcAft>
              <a:buSzPts val="1100"/>
              <a:buChar char="-"/>
            </a:pPr>
            <a:r>
              <a:rPr lang="en" dirty="0"/>
              <a:t>It's a good idea to be diligent in selecting software we want to use in our projects</a:t>
            </a:r>
            <a:endParaRPr dirty="0"/>
          </a:p>
          <a:p>
            <a:pPr marL="914400" lvl="1" indent="-298450" algn="l" rtl="0">
              <a:lnSpc>
                <a:spcPct val="100000"/>
              </a:lnSpc>
              <a:spcBef>
                <a:spcPts val="0"/>
              </a:spcBef>
              <a:spcAft>
                <a:spcPts val="0"/>
              </a:spcAft>
              <a:buSzPts val="1100"/>
              <a:buChar char="-"/>
            </a:pPr>
            <a:r>
              <a:rPr lang="en" dirty="0"/>
              <a:t>we should take time to determine whether the software we </a:t>
            </a:r>
            <a:r>
              <a:rPr lang="en" b="1" dirty="0"/>
              <a:t>can</a:t>
            </a:r>
            <a:r>
              <a:rPr lang="en" dirty="0"/>
              <a:t> use is a good fit</a:t>
            </a:r>
            <a:endParaRPr dirty="0"/>
          </a:p>
          <a:p>
            <a:pPr marL="457200" lvl="0" indent="-298450" algn="l" rtl="0">
              <a:lnSpc>
                <a:spcPct val="100000"/>
              </a:lnSpc>
              <a:spcBef>
                <a:spcPts val="0"/>
              </a:spcBef>
              <a:spcAft>
                <a:spcPts val="0"/>
              </a:spcAft>
              <a:buSzPts val="1100"/>
              <a:buChar char="-"/>
            </a:pPr>
            <a:r>
              <a:rPr lang="en" dirty="0"/>
              <a:t>Also that requirements effort estimation and </a:t>
            </a:r>
            <a:r>
              <a:rPr lang="en" dirty="0" err="1"/>
              <a:t>prioritisation</a:t>
            </a:r>
            <a:r>
              <a:rPr lang="en" dirty="0"/>
              <a:t> are key tools that help us maintain focus on what's important for our project, and also what we can achieve</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SzPts val="1100"/>
              <a:buNone/>
            </a:pPr>
            <a:r>
              <a:rPr lang="en" dirty="0"/>
              <a:t>Since there's a bit of solo work first then group exercises, there's a bit of synching-up you'll need to do as a team to work together on the group exercises - so perhaps try to work through the first episode and finish by about (say) 2pm if you can</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You'll also need to choose one of your team's repositories to represent your group - you can do this any way you wish!</a:t>
            </a:r>
            <a:endParaRPr dirty="0"/>
          </a:p>
          <a:p>
            <a:pPr marL="0" lvl="0" indent="0" algn="l" rtl="0">
              <a:lnSpc>
                <a:spcPct val="100000"/>
              </a:lnSpc>
              <a:spcBef>
                <a:spcPts val="0"/>
              </a:spcBef>
              <a:spcAft>
                <a:spcPts val="0"/>
              </a:spcAft>
              <a:buSzPts val="1100"/>
              <a:buNone/>
            </a:pPr>
            <a:r>
              <a:rPr lang="en" dirty="0"/>
              <a:t>There's a section in the feedback doc for Section 5 where you can share your repository's URL with another team - the exercise will tell you how to do it, essentially sharing it in a shared Google Doc. I'll share that in the Teams chat after you start.</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Here's the shared Google Document:</a:t>
            </a:r>
            <a:br>
              <a:rPr lang="en" dirty="0"/>
            </a:br>
            <a:r>
              <a:rPr lang="en" u="sng" dirty="0">
                <a:solidFill>
                  <a:schemeClr val="hlink"/>
                </a:solidFill>
                <a:hlinkClick r:id="rId3"/>
              </a:rPr>
              <a:t>https://docs.google.com/document/d/1dZ3hE-VpJ4QiPMXeYheBMTf1BLDy6IBBfXH2LUG5KkU/edit#</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But of course, let us know if you have any questions!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On that note - any questions before we start?</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solidFill>
                  <a:schemeClr val="dk1"/>
                </a:solidFill>
              </a:rPr>
              <a:t>Stewart </a:t>
            </a:r>
            <a:r>
              <a:rPr lang="en" dirty="0" err="1">
                <a:solidFill>
                  <a:schemeClr val="dk1"/>
                </a:solidFill>
              </a:rPr>
              <a:t>Macinnes</a:t>
            </a:r>
            <a:r>
              <a:rPr lang="en" dirty="0">
                <a:solidFill>
                  <a:schemeClr val="dk1"/>
                </a:solidFill>
              </a:rPr>
              <a:t>, project manager talking on software lifecycle</a:t>
            </a:r>
            <a:endParaRPr dirty="0">
              <a:solidFill>
                <a:schemeClr val="dk1"/>
              </a:solidFill>
            </a:endParaRPr>
          </a:p>
          <a:p>
            <a:pPr marL="0" lvl="0" indent="0" algn="l" rtl="0">
              <a:lnSpc>
                <a:spcPct val="100000"/>
              </a:lnSpc>
              <a:spcBef>
                <a:spcPts val="0"/>
              </a:spcBef>
              <a:spcAft>
                <a:spcPts val="0"/>
              </a:spcAft>
              <a:buSzPts val="1100"/>
              <a:buNone/>
            </a:pPr>
            <a:endParaRPr dirty="0">
              <a:solidFill>
                <a:schemeClr val="dk1"/>
              </a:solidFill>
            </a:endParaRPr>
          </a:p>
          <a:p>
            <a:pPr marL="0" lvl="0" indent="0" algn="l" rtl="0">
              <a:lnSpc>
                <a:spcPct val="100000"/>
              </a:lnSpc>
              <a:spcBef>
                <a:spcPts val="0"/>
              </a:spcBef>
              <a:spcAft>
                <a:spcPts val="0"/>
              </a:spcAft>
              <a:buSzPts val="1100"/>
              <a:buNone/>
            </a:pPr>
            <a:r>
              <a:rPr lang="en" dirty="0"/>
              <a:t>Are the breakout rooms ready?</a:t>
            </a:r>
            <a:endParaRPr dirty="0"/>
          </a:p>
          <a:p>
            <a:pPr marL="0" lvl="0" indent="0" algn="l" rtl="0">
              <a:spcBef>
                <a:spcPts val="0"/>
              </a:spcBef>
              <a:spcAft>
                <a:spcPts val="0"/>
              </a:spcAft>
              <a:buClr>
                <a:schemeClr val="dk1"/>
              </a:buClr>
              <a:buSzPts val="1100"/>
              <a:buFont typeface="Arial"/>
              <a:buNone/>
            </a:pPr>
            <a:r>
              <a:rPr lang="en" dirty="0">
                <a:solidFill>
                  <a:schemeClr val="dk1"/>
                </a:solidFill>
              </a:rPr>
              <a:t>See you later at 15:30!</a:t>
            </a:r>
            <a:endParaRPr dirty="0">
              <a:solidFill>
                <a:schemeClr val="dk1"/>
              </a:solidFil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5b3d0933d0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5b3d0933d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Reflection on concepts covered over the past 5 days</a:t>
            </a:r>
            <a:endParaRPr/>
          </a:p>
          <a:p>
            <a:pPr marL="914400" lvl="1" indent="-298450" algn="l" rtl="0">
              <a:lnSpc>
                <a:spcPct val="100000"/>
              </a:lnSpc>
              <a:spcBef>
                <a:spcPts val="0"/>
              </a:spcBef>
              <a:spcAft>
                <a:spcPts val="0"/>
              </a:spcAft>
              <a:buSzPts val="1100"/>
              <a:buChar char="○"/>
            </a:pPr>
            <a:r>
              <a:rPr lang="en"/>
              <a:t>Either individual or group concept map</a:t>
            </a:r>
            <a:endParaRPr/>
          </a:p>
          <a:p>
            <a:pPr marL="914400" lvl="1" indent="-298450" algn="l" rtl="0">
              <a:lnSpc>
                <a:spcPct val="100000"/>
              </a:lnSpc>
              <a:spcBef>
                <a:spcPts val="0"/>
              </a:spcBef>
              <a:spcAft>
                <a:spcPts val="0"/>
              </a:spcAft>
              <a:buSzPts val="1100"/>
              <a:buChar char="○"/>
            </a:pPr>
            <a:r>
              <a:rPr lang="en"/>
              <a:t>Or get them to organise concepts along 2 axes/4 quadrants (usefulness vs. time to learn to apply) or just order them by usefulness</a:t>
            </a:r>
            <a:endParaRPr/>
          </a:p>
          <a:p>
            <a:pPr marL="457200" lvl="0" indent="-298450" algn="l" rtl="0">
              <a:lnSpc>
                <a:spcPct val="100000"/>
              </a:lnSpc>
              <a:spcBef>
                <a:spcPts val="0"/>
              </a:spcBef>
              <a:spcAft>
                <a:spcPts val="0"/>
              </a:spcAft>
              <a:buSzPts val="1100"/>
              <a:buChar char="●"/>
            </a:pPr>
            <a:r>
              <a:rPr lang="en"/>
              <a:t>Post-workshop survey</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Is a typical research lifecycle a waterfall? Nope.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It's rarely that simple in practice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And there are a number of reasons for this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You often find that a group has been building on the same project for years, adding more complexity</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The research questions change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The design of a key algorithm needs changing, leading to a need to change the implementation</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A mistake is found during data analysis and a bug needs to be fixed pronto</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And what happens when a follow-on project crops up, perhaps some time later?</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How about other collaborators come on board an existing project?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Someone wants to reproduce your results by running your software themselves?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Also: very few people plan for their project to decline gracefully, as it's utility ends and becomes superceded</a:t>
            </a:r>
            <a:endParaRPr>
              <a:solidFill>
                <a:schemeClr val="dk1"/>
              </a:solidFill>
            </a:endParaRPr>
          </a:p>
          <a:p>
            <a:pPr marL="914400" lvl="0" indent="-298450" algn="l" rtl="0">
              <a:lnSpc>
                <a:spcPct val="100000"/>
              </a:lnSpc>
              <a:spcBef>
                <a:spcPts val="0"/>
              </a:spcBef>
              <a:spcAft>
                <a:spcPts val="0"/>
              </a:spcAft>
              <a:buClr>
                <a:schemeClr val="dk1"/>
              </a:buClr>
              <a:buSzPts val="1100"/>
              <a:buChar char="-"/>
            </a:pPr>
            <a:r>
              <a:rPr lang="en">
                <a:solidFill>
                  <a:schemeClr val="dk1"/>
                </a:solidFill>
              </a:rPr>
              <a:t>You probably don’t want it to decline - but it will given enough time - so a good idea to consider this aspect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r>
              <a:rPr lang="en"/>
              <a:t>We're not even considering integration with other software as as a required part of a collaboration</a:t>
            </a:r>
            <a:endParaRPr/>
          </a:p>
          <a:p>
            <a:pPr marL="0" lvl="0" indent="0" algn="l" rtl="0">
              <a:lnSpc>
                <a:spcPct val="100000"/>
              </a:lnSpc>
              <a:spcBef>
                <a:spcPts val="0"/>
              </a:spcBef>
              <a:spcAft>
                <a:spcPts val="0"/>
              </a:spcAft>
              <a:buSzPts val="1100"/>
              <a:buNone/>
            </a:pPr>
            <a:r>
              <a:rPr lang="en"/>
              <a:t>Far more complicated!</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Even heavily engineered projects get it wrong.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Here's an example: the Ariane 5 rocket.</a:t>
            </a:r>
            <a:endParaRPr/>
          </a:p>
          <a:p>
            <a:pPr marL="457200" lvl="0" indent="-298450" algn="l" rtl="0">
              <a:lnSpc>
                <a:spcPct val="100000"/>
              </a:lnSpc>
              <a:spcBef>
                <a:spcPts val="0"/>
              </a:spcBef>
              <a:spcAft>
                <a:spcPts val="0"/>
              </a:spcAft>
              <a:buSzPts val="1100"/>
              <a:buChar char="-"/>
            </a:pPr>
            <a:r>
              <a:rPr lang="en"/>
              <a:t>$7B development</a:t>
            </a:r>
            <a:endParaRPr/>
          </a:p>
          <a:p>
            <a:pPr marL="457200" lvl="0" indent="-298450" algn="l" rtl="0">
              <a:lnSpc>
                <a:spcPct val="100000"/>
              </a:lnSpc>
              <a:spcBef>
                <a:spcPts val="0"/>
              </a:spcBef>
              <a:spcAft>
                <a:spcPts val="0"/>
              </a:spcAft>
              <a:buSzPts val="1100"/>
              <a:buChar char="-"/>
            </a:pPr>
            <a:r>
              <a:rPr lang="en"/>
              <a:t>$500 milion rocket</a:t>
            </a:r>
            <a:endParaRPr/>
          </a:p>
          <a:p>
            <a:pPr marL="457200" lvl="0" indent="-298450" algn="l" rtl="0">
              <a:lnSpc>
                <a:spcPct val="100000"/>
              </a:lnSpc>
              <a:spcBef>
                <a:spcPts val="0"/>
              </a:spcBef>
              <a:spcAft>
                <a:spcPts val="0"/>
              </a:spcAft>
              <a:buSzPts val="1100"/>
              <a:buChar char="-"/>
            </a:pPr>
            <a:r>
              <a:rPr lang="en"/>
              <a:t>Used Ariane 4 code - a good thing right? Reusing code?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solidFill>
                  <a:schemeClr val="dk1"/>
                </a:solidFill>
              </a:rPr>
              <a:t>Problem was ultimately c</a:t>
            </a:r>
            <a:r>
              <a:rPr lang="en"/>
              <a:t>aused an arithmetic overflow. Why wasn't this caught?</a:t>
            </a:r>
            <a:endParaRPr/>
          </a:p>
          <a:p>
            <a:pPr marL="0" lvl="0" indent="0" algn="l" rtl="0">
              <a:lnSpc>
                <a:spcPct val="100000"/>
              </a:lnSpc>
              <a:spcBef>
                <a:spcPts val="0"/>
              </a:spcBef>
              <a:spcAft>
                <a:spcPts val="0"/>
              </a:spcAft>
              <a:buSzPts val="1100"/>
              <a:buNone/>
            </a:pPr>
            <a:r>
              <a:rPr lang="en"/>
              <a:t>An exception in the code that dealt with this situation was disabled.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Truly spectacular failure. Could have been caught during:</a:t>
            </a:r>
            <a:endParaRPr/>
          </a:p>
          <a:p>
            <a:pPr marL="457200" lvl="0" indent="-298450" algn="l" rtl="0">
              <a:lnSpc>
                <a:spcPct val="100000"/>
              </a:lnSpc>
              <a:spcBef>
                <a:spcPts val="0"/>
              </a:spcBef>
              <a:spcAft>
                <a:spcPts val="0"/>
              </a:spcAft>
              <a:buSzPts val="1100"/>
              <a:buChar char="-"/>
            </a:pPr>
            <a:r>
              <a:rPr lang="en"/>
              <a:t>Requirements</a:t>
            </a:r>
            <a:endParaRPr/>
          </a:p>
          <a:p>
            <a:pPr marL="457200" lvl="0" indent="-298450" algn="l" rtl="0">
              <a:lnSpc>
                <a:spcPct val="100000"/>
              </a:lnSpc>
              <a:spcBef>
                <a:spcPts val="0"/>
              </a:spcBef>
              <a:spcAft>
                <a:spcPts val="0"/>
              </a:spcAft>
              <a:buSzPts val="1100"/>
              <a:buChar char="-"/>
            </a:pPr>
            <a:r>
              <a:rPr lang="en"/>
              <a:t>Design</a:t>
            </a:r>
            <a:endParaRPr/>
          </a:p>
          <a:p>
            <a:pPr marL="457200" lvl="0" indent="-298450" algn="l" rtl="0">
              <a:lnSpc>
                <a:spcPct val="100000"/>
              </a:lnSpc>
              <a:spcBef>
                <a:spcPts val="0"/>
              </a:spcBef>
              <a:spcAft>
                <a:spcPts val="0"/>
              </a:spcAft>
              <a:buSzPts val="1100"/>
              <a:buChar char="-"/>
            </a:pPr>
            <a:r>
              <a:rPr lang="en"/>
              <a:t>Reuse of Ariane 4 code</a:t>
            </a:r>
            <a:endParaRPr/>
          </a:p>
          <a:p>
            <a:pPr marL="457200" lvl="0" indent="-298450" algn="l" rtl="0">
              <a:lnSpc>
                <a:spcPct val="100000"/>
              </a:lnSpc>
              <a:spcBef>
                <a:spcPts val="0"/>
              </a:spcBef>
              <a:spcAft>
                <a:spcPts val="0"/>
              </a:spcAft>
              <a:buSzPts val="1100"/>
              <a:buChar char="-"/>
            </a:pPr>
            <a:r>
              <a:rPr lang="en"/>
              <a:t>Testing?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Consider this scale: software engineering at one end, pure research on the other...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How far towards software engineering should you go?</a:t>
            </a:r>
            <a:endParaRPr/>
          </a:p>
          <a:p>
            <a:pPr marL="0" lvl="0" indent="0" algn="l" rtl="0">
              <a:lnSpc>
                <a:spcPct val="100000"/>
              </a:lnSpc>
              <a:spcBef>
                <a:spcPts val="0"/>
              </a:spcBef>
              <a:spcAft>
                <a:spcPts val="0"/>
              </a:spcAft>
              <a:buSzPts val="1100"/>
              <a:buNone/>
            </a:pPr>
            <a:r>
              <a:rPr lang="en"/>
              <a:t>Where do you see yourself on this scale?</a:t>
            </a:r>
            <a:endParaRPr/>
          </a:p>
          <a:p>
            <a:pPr marL="0" lvl="0" indent="0" algn="l" rtl="0">
              <a:lnSpc>
                <a:spcPct val="100000"/>
              </a:lnSpc>
              <a:spcBef>
                <a:spcPts val="0"/>
              </a:spcBef>
              <a:spcAft>
                <a:spcPts val="0"/>
              </a:spcAft>
              <a:buSzPts val="1100"/>
              <a:buNone/>
            </a:pPr>
            <a:r>
              <a:rPr lang="en"/>
              <a:t>And importantly: how far </a:t>
            </a:r>
            <a:r>
              <a:rPr lang="en" i="1"/>
              <a:t>should</a:t>
            </a:r>
            <a:r>
              <a:rPr lang="en"/>
              <a:t> you go?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Can always learn new skills</a:t>
            </a:r>
            <a:endParaRPr/>
          </a:p>
          <a:p>
            <a:pPr marL="0" lvl="0" indent="0" algn="l" rtl="0">
              <a:lnSpc>
                <a:spcPct val="100000"/>
              </a:lnSpc>
              <a:spcBef>
                <a:spcPts val="0"/>
              </a:spcBef>
              <a:spcAft>
                <a:spcPts val="0"/>
              </a:spcAft>
              <a:buSzPts val="1100"/>
              <a:buNone/>
            </a:pPr>
            <a:r>
              <a:rPr lang="en"/>
              <a:t>But research pays the bills</a:t>
            </a:r>
            <a:endParaRPr/>
          </a:p>
          <a:p>
            <a:pPr marL="0" lvl="0" indent="0" algn="l" rtl="0">
              <a:lnSpc>
                <a:spcPct val="100000"/>
              </a:lnSpc>
              <a:spcBef>
                <a:spcPts val="0"/>
              </a:spcBef>
              <a:spcAft>
                <a:spcPts val="0"/>
              </a:spcAft>
              <a:buSzPts val="1100"/>
              <a:buNone/>
            </a:pPr>
            <a:r>
              <a:rPr lang="en"/>
              <a:t>Limited time - can't do everything!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 there is a tradeoff.</a:t>
            </a:r>
            <a:endParaRPr/>
          </a:p>
          <a:p>
            <a:pPr marL="0" lvl="0" indent="0" algn="l" rtl="0">
              <a:lnSpc>
                <a:spcPct val="100000"/>
              </a:lnSpc>
              <a:spcBef>
                <a:spcPts val="0"/>
              </a:spcBef>
              <a:spcAft>
                <a:spcPts val="0"/>
              </a:spcAft>
              <a:buSzPts val="1100"/>
              <a:buNone/>
            </a:pPr>
            <a:r>
              <a:rPr lang="en"/>
              <a:t>But some core skills, such as those taught in this course, can add to your skills toolbox</a:t>
            </a:r>
            <a:endParaRPr/>
          </a:p>
          <a:p>
            <a:pPr marL="0" lvl="0" indent="0" algn="l" rtl="0">
              <a:lnSpc>
                <a:spcPct val="100000"/>
              </a:lnSpc>
              <a:spcBef>
                <a:spcPts val="0"/>
              </a:spcBef>
              <a:spcAft>
                <a:spcPts val="0"/>
              </a:spcAft>
              <a:buSzPts val="1100"/>
              <a:buNone/>
            </a:pPr>
            <a:r>
              <a:rPr lang="en"/>
              <a:t>And really make a difference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Can always learn more SE skills later!</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So let's have a look at where this course came from...</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 what's motivated this course, what's </a:t>
            </a:r>
            <a:r>
              <a:rPr lang="en">
                <a:solidFill>
                  <a:schemeClr val="dk1"/>
                </a:solidFill>
              </a:rPr>
              <a:t>happened so far with it, </a:t>
            </a:r>
            <a:r>
              <a:rPr lang="en"/>
              <a:t>and where is it going?</a:t>
            </a:r>
            <a:endParaRPr/>
          </a:p>
          <a:p>
            <a:pPr marL="0" lvl="0" indent="0" algn="l" rtl="0">
              <a:lnSpc>
                <a:spcPct val="100000"/>
              </a:lnSpc>
              <a:spcBef>
                <a:spcPts val="0"/>
              </a:spcBef>
              <a:spcAft>
                <a:spcPts val="0"/>
              </a:spcAft>
              <a:buSzPts val="1100"/>
              <a:buNone/>
            </a:pPr>
            <a:r>
              <a:rPr lang="en"/>
              <a:t>A bit of background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The Research Software Engineering community - within the UK and abroad - is growing</a:t>
            </a:r>
            <a:endParaRPr/>
          </a:p>
          <a:p>
            <a:pPr marL="0" lvl="0" indent="0" algn="l" rtl="0">
              <a:lnSpc>
                <a:spcPct val="100000"/>
              </a:lnSpc>
              <a:spcBef>
                <a:spcPts val="0"/>
              </a:spcBef>
              <a:spcAft>
                <a:spcPts val="0"/>
              </a:spcAft>
              <a:buSzPts val="1100"/>
              <a:buNone/>
            </a:pPr>
            <a:r>
              <a:rPr lang="en">
                <a:solidFill>
                  <a:schemeClr val="dk1"/>
                </a:solidFill>
              </a:rPr>
              <a:t>- Where an RSE is someone who writes research software - very likely yourselves</a:t>
            </a:r>
            <a:endParaRPr/>
          </a:p>
          <a:p>
            <a:pPr marL="0" lvl="0" indent="0" algn="l" rtl="0">
              <a:lnSpc>
                <a:spcPct val="100000"/>
              </a:lnSpc>
              <a:spcBef>
                <a:spcPts val="0"/>
              </a:spcBef>
              <a:spcAft>
                <a:spcPts val="0"/>
              </a:spcAft>
              <a:buSzPts val="1100"/>
              <a:buNone/>
            </a:pPr>
            <a:r>
              <a:rPr lang="en"/>
              <a:t>- And the demands on RSEs as the needs and complexity of research software continue to increase</a:t>
            </a:r>
            <a:endParaRPr/>
          </a:p>
          <a:p>
            <a:pPr marL="0" lvl="0" indent="0" algn="l" rtl="0">
              <a:lnSpc>
                <a:spcPct val="100000"/>
              </a:lnSpc>
              <a:spcBef>
                <a:spcPts val="0"/>
              </a:spcBef>
              <a:spcAft>
                <a:spcPts val="0"/>
              </a:spcAft>
              <a:buSzPts val="1100"/>
              <a:buNone/>
            </a:pPr>
            <a:r>
              <a:rPr lang="en"/>
              <a:t>- Training conducted by initiatives such as the Carpentries, community surveys conducted by the Institute, Institute consultancy projects, collaborations with others - all point to the same thing</a:t>
            </a:r>
            <a:endParaRPr/>
          </a:p>
          <a:p>
            <a:pPr marL="0" lvl="0" indent="0" algn="l" rtl="0">
              <a:lnSpc>
                <a:spcPct val="100000"/>
              </a:lnSpc>
              <a:spcBef>
                <a:spcPts val="0"/>
              </a:spcBef>
              <a:spcAft>
                <a:spcPts val="0"/>
              </a:spcAft>
              <a:buSzPts val="1100"/>
              <a:buNone/>
            </a:pPr>
            <a:r>
              <a:rPr lang="en"/>
              <a:t>- That the community is in need of further upskilling, and that there's a gap in training curricula and courses</a:t>
            </a:r>
            <a:endParaRPr/>
          </a:p>
          <a:p>
            <a:pPr marL="0" lvl="0" indent="0" algn="l" rtl="0">
              <a:lnSpc>
                <a:spcPct val="100000"/>
              </a:lnSpc>
              <a:spcBef>
                <a:spcPts val="0"/>
              </a:spcBef>
              <a:spcAft>
                <a:spcPts val="0"/>
              </a:spcAft>
              <a:buSzPts val="1100"/>
              <a:buNone/>
            </a:pPr>
            <a:r>
              <a:rPr lang="en"/>
              <a:t>- Particularly in the area of software development skills within collaborative teams</a:t>
            </a:r>
            <a:endParaRPr/>
          </a:p>
          <a:p>
            <a:pPr marL="0" lvl="0" indent="0" algn="l" rtl="0">
              <a:lnSpc>
                <a:spcPct val="100000"/>
              </a:lnSpc>
              <a:spcBef>
                <a:spcPts val="0"/>
              </a:spcBef>
              <a:spcAft>
                <a:spcPts val="0"/>
              </a:spcAft>
              <a:buSzPts val="1100"/>
              <a:buNone/>
            </a:pPr>
            <a:r>
              <a:rPr lang="en"/>
              <a:t>- Initiatives like the Carpentries have done an exceptional job of upskilling the community with foundational computational and data management skills</a:t>
            </a:r>
            <a:endParaRPr/>
          </a:p>
          <a:p>
            <a:pPr marL="0" lvl="0" indent="0" algn="l" rtl="0">
              <a:lnSpc>
                <a:spcPct val="100000"/>
              </a:lnSpc>
              <a:spcBef>
                <a:spcPts val="0"/>
              </a:spcBef>
              <a:spcAft>
                <a:spcPts val="0"/>
              </a:spcAft>
              <a:buSzPts val="1100"/>
              <a:buNone/>
            </a:pPr>
            <a:r>
              <a:rPr lang="en"/>
              <a:t>- But what comes after that?</a:t>
            </a:r>
            <a:endParaRPr/>
          </a:p>
          <a:p>
            <a:pPr marL="0" lvl="0" indent="0" algn="l" rtl="0">
              <a:lnSpc>
                <a:spcPct val="100000"/>
              </a:lnSpc>
              <a:spcBef>
                <a:spcPts val="0"/>
              </a:spcBef>
              <a:spcAft>
                <a:spcPts val="0"/>
              </a:spcAft>
              <a:buSzPts val="1100"/>
              <a:buNone/>
            </a:pPr>
            <a:r>
              <a:rPr lang="en"/>
              <a:t>- In a way, we're faced with a similar situation we had previously, before training like the Carpentry courses came along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 back in May last year, the Institute commissioned the development of this intermediate course</a:t>
            </a:r>
            <a:endParaRPr/>
          </a:p>
          <a:p>
            <a:pPr marL="0" lvl="0" indent="0" algn="l" rtl="0">
              <a:lnSpc>
                <a:spcPct val="100000"/>
              </a:lnSpc>
              <a:spcBef>
                <a:spcPts val="0"/>
              </a:spcBef>
              <a:spcAft>
                <a:spcPts val="0"/>
              </a:spcAft>
              <a:buSzPts val="1100"/>
              <a:buNone/>
            </a:pPr>
            <a:r>
              <a:rPr lang="en"/>
              <a:t>- Many of our other training, consultancy, and collaborative activities had pointed quite firmly at what those topics should be</a:t>
            </a:r>
            <a:endParaRPr/>
          </a:p>
          <a:p>
            <a:pPr marL="0" lvl="0" indent="0" algn="l" rtl="0">
              <a:lnSpc>
                <a:spcPct val="100000"/>
              </a:lnSpc>
              <a:spcBef>
                <a:spcPts val="0"/>
              </a:spcBef>
              <a:spcAft>
                <a:spcPts val="0"/>
              </a:spcAft>
              <a:buSzPts val="1100"/>
              <a:buNone/>
            </a:pPr>
            <a:r>
              <a:rPr lang="en"/>
              <a:t>- That is, beyond novice skills</a:t>
            </a:r>
            <a:endParaRPr/>
          </a:p>
          <a:p>
            <a:pPr marL="0" lvl="0" indent="0" algn="l" rtl="0">
              <a:lnSpc>
                <a:spcPct val="100000"/>
              </a:lnSpc>
              <a:spcBef>
                <a:spcPts val="0"/>
              </a:spcBef>
              <a:spcAft>
                <a:spcPts val="0"/>
              </a:spcAft>
              <a:buSzPts val="1100"/>
              <a:buNone/>
            </a:pPr>
            <a:r>
              <a:rPr lang="en"/>
              <a:t>- And the pandemic last year meant we were also driven to explore new ways of delivering training online</a:t>
            </a:r>
            <a:endParaRPr/>
          </a:p>
          <a:p>
            <a:pPr marL="0" lvl="0" indent="0" algn="l" rtl="0">
              <a:lnSpc>
                <a:spcPct val="100000"/>
              </a:lnSpc>
              <a:spcBef>
                <a:spcPts val="0"/>
              </a:spcBef>
              <a:spcAft>
                <a:spcPts val="0"/>
              </a:spcAft>
              <a:buSzPts val="1100"/>
              <a:buNone/>
            </a:pPr>
            <a:r>
              <a:rPr lang="en"/>
              <a:t>- And this all came together to shape the course we now have currently</a:t>
            </a:r>
            <a:endParaRPr/>
          </a:p>
          <a:p>
            <a:pPr marL="0" lvl="0" indent="0" algn="l" rtl="0">
              <a:lnSpc>
                <a:spcPct val="100000"/>
              </a:lnSpc>
              <a:spcBef>
                <a:spcPts val="0"/>
              </a:spcBef>
              <a:spcAft>
                <a:spcPts val="0"/>
              </a:spcAft>
              <a:buSzPts val="1100"/>
              <a:buNone/>
            </a:pPr>
            <a:r>
              <a:rPr lang="en"/>
              <a:t>- So development progressed throughout 2020</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Then in March &amp; April 2021 we had two internal pilots and one external pilot of the material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Following further refinement we placed it into the Carpentry incubator</a:t>
            </a:r>
            <a:endParaRPr/>
          </a:p>
          <a:p>
            <a:pPr marL="0" lvl="0" indent="0" algn="l" rtl="0">
              <a:lnSpc>
                <a:spcPct val="100000"/>
              </a:lnSpc>
              <a:spcBef>
                <a:spcPts val="0"/>
              </a:spcBef>
              <a:spcAft>
                <a:spcPts val="0"/>
              </a:spcAft>
              <a:buSzPts val="1100"/>
              <a:buNone/>
            </a:pPr>
            <a:r>
              <a:rPr lang="en"/>
              <a:t>- A place for Carpentry-style training material to be shared (at any stage of development)</a:t>
            </a:r>
            <a:endParaRPr/>
          </a:p>
          <a:p>
            <a:pPr marL="0" lvl="0" indent="0" algn="l" rtl="0">
              <a:lnSpc>
                <a:spcPct val="100000"/>
              </a:lnSpc>
              <a:spcBef>
                <a:spcPts val="0"/>
              </a:spcBef>
              <a:spcAft>
                <a:spcPts val="0"/>
              </a:spcAft>
              <a:buSzPts val="1100"/>
              <a:buNone/>
            </a:pPr>
            <a:r>
              <a:rPr lang="en"/>
              <a:t>- To raise the profile of lessons in development, attract new collaborators, get feedback, and so on</a:t>
            </a:r>
            <a:endParaRPr/>
          </a:p>
          <a:p>
            <a:pPr marL="0" lvl="0" indent="0" algn="l" rtl="0">
              <a:lnSpc>
                <a:spcPct val="100000"/>
              </a:lnSpc>
              <a:spcBef>
                <a:spcPts val="0"/>
              </a:spcBef>
              <a:spcAft>
                <a:spcPts val="0"/>
              </a:spcAft>
              <a:buSzPts val="1100"/>
              <a:buNone/>
            </a:pPr>
            <a:r>
              <a:rPr lang="en"/>
              <a:t>- Seeing lots of third-party interest in reusing material in own workshops</a:t>
            </a:r>
            <a:endParaRPr/>
          </a:p>
          <a:p>
            <a:pPr marL="0" lvl="0" indent="0" algn="l" rtl="0">
              <a:lnSpc>
                <a:spcPct val="100000"/>
              </a:lnSpc>
              <a:spcBef>
                <a:spcPts val="0"/>
              </a:spcBef>
              <a:spcAft>
                <a:spcPts val="0"/>
              </a:spcAft>
              <a:buSzPts val="1100"/>
              <a:buNone/>
            </a:pPr>
            <a:r>
              <a:rPr lang="en"/>
              <a:t>- </a:t>
            </a:r>
            <a:r>
              <a:rPr lang="en">
                <a:solidFill>
                  <a:schemeClr val="dk1"/>
                </a:solidFill>
              </a:rPr>
              <a:t>We're working with other academic and industrial groups on future training events in 2022</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 So this is a critical time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 As well as helping you to learn some useful skills, this event and your feedback is integral to improving it</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 The idea is that anyone can reuse these materials for their own training or other purposes</a:t>
            </a:r>
            <a:endParaRPr/>
          </a:p>
          <a:p>
            <a:pPr marL="0" lvl="0" indent="0" algn="l" rtl="0">
              <a:lnSpc>
                <a:spcPct val="100000"/>
              </a:lnSpc>
              <a:spcBef>
                <a:spcPts val="0"/>
              </a:spcBef>
              <a:spcAft>
                <a:spcPts val="0"/>
              </a:spcAft>
              <a:buSzPts val="1100"/>
              <a:buNone/>
            </a:pPr>
            <a:r>
              <a:rPr lang="en"/>
              <a:t>- And also take them and modify them under the Creative Commons BY v4.0 license</a:t>
            </a:r>
            <a:endParaRPr/>
          </a:p>
          <a:p>
            <a:pPr marL="0" lvl="0" indent="0" algn="l" rtl="0">
              <a:lnSpc>
                <a:spcPct val="100000"/>
              </a:lnSpc>
              <a:spcBef>
                <a:spcPts val="0"/>
              </a:spcBef>
              <a:spcAft>
                <a:spcPts val="0"/>
              </a:spcAft>
              <a:buSzPts val="1100"/>
              <a:buNone/>
            </a:pPr>
            <a:r>
              <a:rPr lang="en"/>
              <a:t>- If you do use them yourselves, for any reason, please let us know of your experiences!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And lastly, here are a few points of etiquette about the tools we'll be using throughout the workshop</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For Zoom,</a:t>
            </a:r>
            <a:endParaRPr/>
          </a:p>
          <a:p>
            <a:pPr marL="0" lvl="0" indent="0" algn="l" rtl="0">
              <a:lnSpc>
                <a:spcPct val="100000"/>
              </a:lnSpc>
              <a:spcBef>
                <a:spcPts val="0"/>
              </a:spcBef>
              <a:spcAft>
                <a:spcPts val="0"/>
              </a:spcAft>
              <a:buSzPts val="1100"/>
              <a:buNone/>
            </a:pPr>
            <a:r>
              <a:rPr lang="en"/>
              <a:t>- Please rename yourselves to use at least your first name</a:t>
            </a:r>
            <a:endParaRPr/>
          </a:p>
          <a:p>
            <a:pPr marL="0" lvl="0" indent="0" algn="l" rtl="0">
              <a:lnSpc>
                <a:spcPct val="100000"/>
              </a:lnSpc>
              <a:spcBef>
                <a:spcPts val="0"/>
              </a:spcBef>
              <a:spcAft>
                <a:spcPts val="0"/>
              </a:spcAft>
              <a:buSzPts val="1100"/>
              <a:buNone/>
            </a:pPr>
            <a:r>
              <a:rPr lang="en"/>
              <a:t>- And if you would like, please feel free to add your personal pronouns as well</a:t>
            </a:r>
            <a:endParaRPr/>
          </a:p>
          <a:p>
            <a:pPr marL="0" lvl="0" indent="0" algn="l" rtl="0">
              <a:lnSpc>
                <a:spcPct val="100000"/>
              </a:lnSpc>
              <a:spcBef>
                <a:spcPts val="0"/>
              </a:spcBef>
              <a:spcAft>
                <a:spcPts val="0"/>
              </a:spcAft>
              <a:buSzPts val="1100"/>
              <a:buNone/>
            </a:pPr>
            <a:r>
              <a:rPr lang="en"/>
              <a:t>- You can do that by selecting the 'Participants' tab on the Zoom navigation bar at the bottom</a:t>
            </a:r>
            <a:endParaRPr/>
          </a:p>
          <a:p>
            <a:pPr marL="0" lvl="0" indent="0" algn="l" rtl="0">
              <a:lnSpc>
                <a:spcPct val="100000"/>
              </a:lnSpc>
              <a:spcBef>
                <a:spcPts val="0"/>
              </a:spcBef>
              <a:spcAft>
                <a:spcPts val="0"/>
              </a:spcAft>
              <a:buSzPts val="1100"/>
              <a:buNone/>
            </a:pPr>
            <a:r>
              <a:rPr lang="en"/>
              <a:t>   - Hovering over your name and clicking on 'More', then selecting 'Rename'</a:t>
            </a:r>
            <a:endParaRPr/>
          </a:p>
          <a:p>
            <a:pPr marL="0" lvl="0" indent="0" algn="l" rtl="0">
              <a:lnSpc>
                <a:spcPct val="100000"/>
              </a:lnSpc>
              <a:spcBef>
                <a:spcPts val="0"/>
              </a:spcBef>
              <a:spcAft>
                <a:spcPts val="0"/>
              </a:spcAft>
              <a:buSzPts val="1100"/>
              <a:buNone/>
            </a:pPr>
            <a:r>
              <a:rPr lang="en"/>
              <a:t>- You'll also notice a mute option if you hover over your name as well</a:t>
            </a:r>
            <a:endParaRPr/>
          </a:p>
          <a:p>
            <a:pPr marL="0" lvl="0" indent="0" algn="l" rtl="0">
              <a:lnSpc>
                <a:spcPct val="100000"/>
              </a:lnSpc>
              <a:spcBef>
                <a:spcPts val="0"/>
              </a:spcBef>
              <a:spcAft>
                <a:spcPts val="0"/>
              </a:spcAft>
              <a:buSzPts val="1100"/>
              <a:buNone/>
            </a:pPr>
            <a:r>
              <a:rPr lang="en"/>
              <a:t>   - And it would be great to please mute yourselves if not talking</a:t>
            </a:r>
            <a:endParaRPr/>
          </a:p>
          <a:p>
            <a:pPr marL="0" lvl="0" indent="0" algn="l" rtl="0">
              <a:lnSpc>
                <a:spcPct val="100000"/>
              </a:lnSpc>
              <a:spcBef>
                <a:spcPts val="0"/>
              </a:spcBef>
              <a:spcAft>
                <a:spcPts val="0"/>
              </a:spcAft>
              <a:buClr>
                <a:schemeClr val="dk1"/>
              </a:buClr>
              <a:buSzPts val="1100"/>
              <a:buFont typeface="Arial"/>
              <a:buNone/>
            </a:pPr>
            <a:r>
              <a:rPr lang="en"/>
              <a:t>And of course, if you need to step out at any time, please feel free to do so!</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lt1"/>
              </a:buClr>
              <a:buSzPts val="1100"/>
              <a:buFont typeface="Arial"/>
              <a:buNone/>
            </a:pPr>
            <a:r>
              <a:rPr lang="en">
                <a:solidFill>
                  <a:schemeClr val="dk1"/>
                </a:solidFill>
              </a:rPr>
              <a:t>There's a couple of locations we'll be undertaking training for this course</a:t>
            </a:r>
            <a:endParaRPr>
              <a:solidFill>
                <a:schemeClr val="dk1"/>
              </a:solidFill>
            </a:endParaRPr>
          </a:p>
          <a:p>
            <a:pPr marL="0" lvl="0" indent="0" algn="l" rtl="0">
              <a:lnSpc>
                <a:spcPct val="100000"/>
              </a:lnSpc>
              <a:spcBef>
                <a:spcPts val="0"/>
              </a:spcBef>
              <a:spcAft>
                <a:spcPts val="0"/>
              </a:spcAft>
              <a:buClr>
                <a:schemeClr val="lt1"/>
              </a:buClr>
              <a:buSzPts val="1100"/>
              <a:buFont typeface="Arial"/>
              <a:buNone/>
            </a:pPr>
            <a:endParaRPr>
              <a:solidFill>
                <a:schemeClr val="dk1"/>
              </a:solidFill>
            </a:endParaRPr>
          </a:p>
          <a:p>
            <a:pPr marL="0" lvl="0" indent="0" algn="l" rtl="0">
              <a:lnSpc>
                <a:spcPct val="100000"/>
              </a:lnSpc>
              <a:spcBef>
                <a:spcPts val="0"/>
              </a:spcBef>
              <a:spcAft>
                <a:spcPts val="0"/>
              </a:spcAft>
              <a:buClr>
                <a:schemeClr val="lt1"/>
              </a:buClr>
              <a:buSzPts val="1100"/>
              <a:buFont typeface="Arial"/>
              <a:buNone/>
            </a:pPr>
            <a:r>
              <a:rPr lang="en">
                <a:solidFill>
                  <a:schemeClr val="dk1"/>
                </a:solidFill>
              </a:rPr>
              <a:t>The first is in the main Zoom room (this room)</a:t>
            </a:r>
            <a:endParaRPr>
              <a:solidFill>
                <a:schemeClr val="dk1"/>
              </a:solidFill>
            </a:endParaRPr>
          </a:p>
          <a:p>
            <a:pPr marL="0" lvl="0" indent="0" algn="l" rtl="0">
              <a:lnSpc>
                <a:spcPct val="100000"/>
              </a:lnSpc>
              <a:spcBef>
                <a:spcPts val="0"/>
              </a:spcBef>
              <a:spcAft>
                <a:spcPts val="0"/>
              </a:spcAft>
              <a:buClr>
                <a:schemeClr val="lt1"/>
              </a:buClr>
              <a:buSzPts val="1100"/>
              <a:buFont typeface="Arial"/>
              <a:buNone/>
            </a:pPr>
            <a:r>
              <a:rPr lang="en">
                <a:solidFill>
                  <a:schemeClr val="dk1"/>
                </a:solidFill>
              </a:rPr>
              <a:t>- Used for morning and afternoon Q&amp;A sessions - help you with any problems, introduce upcoming topics</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We may sometimes ask you to use Zoom reactions in response to questions</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 As we mentioned previously, to do that select 'Reactions' at the bottom of the Zoom navigation bar to access them</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 Please ask questions at any time</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Zoom breakout rooms</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You'll be rooms of about 5 or 6</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Work through the learning materials on your own, or in groups for the last day</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We encourage talking about the material and asking others for help if you run into problems</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There will be 1 or 2 helpers in each Zoom room if you run into issues</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But in the first instance, you can ask others in your group if you like, so please get to know others in your group too</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If there's a lot of discussion going on, or lots of people asking for help - and you still need help</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Please feel free to join the main room and ask for help there</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Back in 2014 the Software Sustainability Institute </a:t>
            </a:r>
            <a:r>
              <a:rPr lang="en">
                <a:solidFill>
                  <a:schemeClr val="dk1"/>
                </a:solidFill>
              </a:rPr>
              <a:t>conducted a survey</a:t>
            </a:r>
            <a:br>
              <a:rPr lang="en"/>
            </a:br>
            <a:r>
              <a:rPr lang="en"/>
              <a:t>of researchers at 15 Russell Group universities in 2014,</a:t>
            </a:r>
            <a:br>
              <a:rPr lang="en"/>
            </a:br>
            <a:r>
              <a:rPr lang="en"/>
              <a:t>To find out about their software use and background.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
              <a:t>417 respondents</a:t>
            </a:r>
            <a:br>
              <a:rPr lang="en"/>
            </a:br>
            <a:r>
              <a:rPr lang="en"/>
              <a:t> - 92% of researchers said they use software in their research,</a:t>
            </a:r>
            <a:br>
              <a:rPr lang="en"/>
            </a:br>
            <a:r>
              <a:rPr lang="en"/>
              <a:t> - and 69% that it’s fundamental to their results,</a:t>
            </a:r>
            <a:br>
              <a:rPr lang="en"/>
            </a:br>
            <a:r>
              <a:rPr lang="en"/>
              <a:t> - and over half of their time is spent developing code (worryingly, 21% of those have no training in software development)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That's a significant proportion developing their own code!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 sz="1200" dirty="0">
                <a:solidFill>
                  <a:schemeClr val="dk1"/>
                </a:solidFill>
                <a:latin typeface="Calibri"/>
                <a:ea typeface="Calibri"/>
                <a:cs typeface="Calibri"/>
                <a:sym typeface="Calibri"/>
              </a:rPr>
              <a:t>Traditionally in academia, perhaps not in industry,  software is often seen as a necessary but a throwaway artefact in research.</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 sz="1200" dirty="0">
                <a:solidFill>
                  <a:schemeClr val="dk1"/>
                </a:solidFill>
                <a:latin typeface="Calibri"/>
                <a:ea typeface="Calibri"/>
                <a:cs typeface="Calibri"/>
                <a:sym typeface="Calibri"/>
              </a:rPr>
              <a:t>But this is changing and we are advocating for making software a prime output and first class citizen in research.</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 sz="1200" dirty="0">
                <a:solidFill>
                  <a:schemeClr val="dk1"/>
                </a:solidFill>
                <a:latin typeface="Calibri"/>
                <a:ea typeface="Calibri"/>
                <a:cs typeface="Calibri"/>
                <a:sym typeface="Calibri"/>
              </a:rPr>
              <a:t> </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Software inherently contains value</a:t>
            </a:r>
            <a:endParaRPr sz="1200" dirty="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It produces results, and contains lessons learnt, and represents effort</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dirty="0">
                <a:solidFill>
                  <a:schemeClr val="dk1"/>
                </a:solidFill>
                <a:latin typeface="Calibri"/>
                <a:ea typeface="Calibri"/>
                <a:cs typeface="Calibri"/>
                <a:sym typeface="Calibri"/>
              </a:rPr>
              <a:t>So you need to </a:t>
            </a:r>
            <a:r>
              <a:rPr lang="en" sz="1200" b="1" dirty="0">
                <a:solidFill>
                  <a:schemeClr val="dk1"/>
                </a:solidFill>
                <a:latin typeface="Calibri"/>
                <a:ea typeface="Calibri"/>
                <a:cs typeface="Calibri"/>
                <a:sym typeface="Calibri"/>
              </a:rPr>
              <a:t>protect your investment!</a:t>
            </a:r>
            <a:endParaRPr sz="1200" b="1" dirty="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Once written, it's difficult to gauge to what extent it might be used in the future</a:t>
            </a:r>
            <a:endParaRPr sz="1200" dirty="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dirty="0">
                <a:solidFill>
                  <a:schemeClr val="dk1"/>
                </a:solidFill>
                <a:highlight>
                  <a:srgbClr val="FFFF00"/>
                </a:highlight>
                <a:latin typeface="Calibri"/>
                <a:ea typeface="Calibri"/>
                <a:cs typeface="Calibri"/>
                <a:sym typeface="Calibri"/>
              </a:rPr>
              <a:t>By who? Which parts? Which projects?</a:t>
            </a:r>
            <a:endParaRPr sz="1200" dirty="0">
              <a:solidFill>
                <a:schemeClr val="dk1"/>
              </a:solidFill>
              <a:highlight>
                <a:srgbClr val="FFFF00"/>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You may find it would be great to use it for a follow-on or unrelated project:</a:t>
            </a:r>
            <a:endParaRPr sz="1200" dirty="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Hang on a minute, we already solved that technical problem, let’s use this… you may find out you created a solution to a problem causing others big headaches</a:t>
            </a:r>
            <a:endParaRPr sz="1200" dirty="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And that might be the whole of it, or just a part of it: in time, a part may turn out to be more valuable than the whole</a:t>
            </a:r>
            <a:endParaRPr sz="1200" dirty="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You should not be reinventing the wheel - it is a waste of resources. Has someone else already solved this?</a:t>
            </a:r>
            <a:endParaRPr sz="12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 sz="1200" dirty="0">
                <a:solidFill>
                  <a:schemeClr val="dk1"/>
                </a:solidFill>
                <a:latin typeface="Calibri"/>
                <a:ea typeface="Calibri"/>
                <a:cs typeface="Calibri"/>
                <a:sym typeface="Calibri"/>
              </a:rPr>
              <a:t>And also there are those who might want to reproduce results using your software and from publications.</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 sz="1200" dirty="0">
                <a:solidFill>
                  <a:schemeClr val="dk1"/>
                </a:solidFill>
                <a:latin typeface="Calibri"/>
                <a:ea typeface="Calibri"/>
                <a:cs typeface="Calibri"/>
                <a:sym typeface="Calibri"/>
              </a:rPr>
              <a:t>Does the software enable them to do that?</a:t>
            </a:r>
            <a:endParaRPr sz="12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200" dirty="0">
                <a:solidFill>
                  <a:schemeClr val="dk1"/>
                </a:solidFill>
                <a:latin typeface="Calibri"/>
                <a:ea typeface="Calibri"/>
                <a:cs typeface="Calibri"/>
                <a:sym typeface="Calibri"/>
              </a:rPr>
              <a:t>Two key questions to ask are:</a:t>
            </a:r>
            <a:endParaRPr sz="1200" dirty="0">
              <a:solidFill>
                <a:schemeClr val="dk1"/>
              </a:solidFill>
              <a:latin typeface="Calibri"/>
              <a:ea typeface="Calibri"/>
              <a:cs typeface="Calibri"/>
              <a:sym typeface="Calibri"/>
            </a:endParaRPr>
          </a:p>
          <a:p>
            <a:pPr marL="457200" lvl="0" indent="-304800" algn="l" rtl="0">
              <a:lnSpc>
                <a:spcPct val="100000"/>
              </a:lnSpc>
              <a:spcBef>
                <a:spcPts val="0"/>
              </a:spcBef>
              <a:spcAft>
                <a:spcPts val="0"/>
              </a:spcAft>
              <a:buClr>
                <a:schemeClr val="dk1"/>
              </a:buClr>
              <a:buSzPts val="1200"/>
              <a:buFont typeface="Calibri"/>
              <a:buChar char="-"/>
            </a:pPr>
            <a:r>
              <a:rPr lang="en" sz="1200" b="1" dirty="0">
                <a:solidFill>
                  <a:schemeClr val="dk1"/>
                </a:solidFill>
                <a:latin typeface="Calibri"/>
                <a:ea typeface="Calibri"/>
                <a:cs typeface="Calibri"/>
                <a:sym typeface="Calibri"/>
              </a:rPr>
              <a:t>Can</a:t>
            </a:r>
            <a:r>
              <a:rPr lang="en" sz="1200" dirty="0">
                <a:solidFill>
                  <a:schemeClr val="dk1"/>
                </a:solidFill>
                <a:latin typeface="Calibri"/>
                <a:ea typeface="Calibri"/>
                <a:cs typeface="Calibri"/>
                <a:sym typeface="Calibri"/>
              </a:rPr>
              <a:t> this software I'm writing be reusable by others? Including yourself!</a:t>
            </a:r>
            <a:endParaRPr sz="1200" dirty="0">
              <a:solidFill>
                <a:schemeClr val="dk1"/>
              </a:solidFill>
              <a:latin typeface="Calibri"/>
              <a:ea typeface="Calibri"/>
              <a:cs typeface="Calibri"/>
              <a:sym typeface="Calibri"/>
            </a:endParaRPr>
          </a:p>
          <a:p>
            <a:pPr marL="457200" lvl="0" indent="-304800" algn="l" rtl="0">
              <a:lnSpc>
                <a:spcPct val="100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A related second question is </a:t>
            </a:r>
            <a:r>
              <a:rPr lang="en" sz="1200" b="1" dirty="0">
                <a:solidFill>
                  <a:schemeClr val="dk1"/>
                </a:solidFill>
                <a:latin typeface="Calibri"/>
                <a:ea typeface="Calibri"/>
                <a:cs typeface="Calibri"/>
                <a:sym typeface="Calibri"/>
              </a:rPr>
              <a:t>should</a:t>
            </a:r>
            <a:r>
              <a:rPr lang="en" sz="1200" dirty="0">
                <a:solidFill>
                  <a:schemeClr val="dk1"/>
                </a:solidFill>
                <a:latin typeface="Calibri"/>
                <a:ea typeface="Calibri"/>
                <a:cs typeface="Calibri"/>
                <a:sym typeface="Calibri"/>
              </a:rPr>
              <a:t> this software I'm writing be reusable by others?</a:t>
            </a:r>
            <a:endParaRPr sz="1200" dirty="0">
              <a:solidFill>
                <a:schemeClr val="dk1"/>
              </a:solidFill>
              <a:latin typeface="Calibri"/>
              <a:ea typeface="Calibri"/>
              <a:cs typeface="Calibri"/>
              <a:sym typeface="Calibri"/>
            </a:endParaRPr>
          </a:p>
          <a:p>
            <a:pPr marL="914400" lvl="1" indent="-304800" algn="l" rtl="0">
              <a:lnSpc>
                <a:spcPct val="100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If it's a one-line simple script, maybe, maybe not</a:t>
            </a:r>
            <a:endParaRPr sz="1200" dirty="0">
              <a:solidFill>
                <a:schemeClr val="dk1"/>
              </a:solidFill>
              <a:latin typeface="Calibri"/>
              <a:ea typeface="Calibri"/>
              <a:cs typeface="Calibri"/>
              <a:sym typeface="Calibri"/>
            </a:endParaRPr>
          </a:p>
          <a:p>
            <a:pPr marL="914400" lvl="1" indent="-304800" algn="l" rtl="0">
              <a:lnSpc>
                <a:spcPct val="100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At the other end of the spectrum, if it's integral to producing the results, then I'd say yes!</a:t>
            </a:r>
            <a:endParaRPr sz="12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dirty="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798491" y="1268017"/>
            <a:ext cx="3548992" cy="99417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798491" y="2388053"/>
            <a:ext cx="3563711" cy="1557678"/>
          </a:xfrm>
        </p:spPr>
        <p:txBody>
          <a:bodyPr/>
          <a:lstStyle>
            <a:lvl1pPr>
              <a:defRPr sz="1500"/>
            </a:lvl1pPr>
            <a:lvl2pPr>
              <a:defRPr sz="1350"/>
            </a:lvl2pPr>
            <a:lvl3pPr>
              <a:defRPr sz="1200"/>
            </a:lvl3pPr>
            <a:lvl4pPr>
              <a:defRPr sz="1050"/>
            </a:lvl4pPr>
            <a:lvl5pP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3/22/23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5569162" y="1595065"/>
            <a:ext cx="2466626" cy="2100575"/>
          </a:xfrm>
        </p:spPr>
        <p:txBody>
          <a:bodyPr/>
          <a:lstStyle>
            <a:lvl1pPr marL="0" indent="0">
              <a:buNone/>
              <a:defRPr sz="12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1951898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dk1"/>
              </a:buClr>
              <a:buSzPts val="1800"/>
              <a:buChar char="●"/>
              <a:defRPr>
                <a:solidFill>
                  <a:schemeClr val="dk1"/>
                </a:solidFill>
              </a:defRPr>
            </a:lvl1pPr>
            <a:lvl2pPr marL="914400" lvl="1" indent="-317500" algn="l">
              <a:lnSpc>
                <a:spcPct val="115000"/>
              </a:lnSpc>
              <a:spcBef>
                <a:spcPts val="1600"/>
              </a:spcBef>
              <a:spcAft>
                <a:spcPts val="0"/>
              </a:spcAft>
              <a:buClr>
                <a:schemeClr val="dk1"/>
              </a:buClr>
              <a:buSzPts val="1400"/>
              <a:buChar char="○"/>
              <a:defRPr>
                <a:solidFill>
                  <a:schemeClr val="dk1"/>
                </a:solidFill>
              </a:defRPr>
            </a:lvl2pPr>
            <a:lvl3pPr marL="1371600" lvl="2" indent="-317500" algn="l">
              <a:lnSpc>
                <a:spcPct val="115000"/>
              </a:lnSpc>
              <a:spcBef>
                <a:spcPts val="1600"/>
              </a:spcBef>
              <a:spcAft>
                <a:spcPts val="0"/>
              </a:spcAft>
              <a:buClr>
                <a:schemeClr val="dk1"/>
              </a:buClr>
              <a:buSzPts val="1400"/>
              <a:buChar char="■"/>
              <a:defRPr>
                <a:solidFill>
                  <a:schemeClr val="dk1"/>
                </a:solidFill>
              </a:defRPr>
            </a:lvl3pPr>
            <a:lvl4pPr marL="1828800" lvl="3" indent="-317500" algn="l">
              <a:lnSpc>
                <a:spcPct val="115000"/>
              </a:lnSpc>
              <a:spcBef>
                <a:spcPts val="1600"/>
              </a:spcBef>
              <a:spcAft>
                <a:spcPts val="0"/>
              </a:spcAft>
              <a:buClr>
                <a:schemeClr val="dk1"/>
              </a:buClr>
              <a:buSzPts val="1400"/>
              <a:buChar char="●"/>
              <a:defRPr>
                <a:solidFill>
                  <a:schemeClr val="dk1"/>
                </a:solidFill>
              </a:defRPr>
            </a:lvl4pPr>
            <a:lvl5pPr marL="2286000" lvl="4" indent="-317500" algn="l">
              <a:lnSpc>
                <a:spcPct val="115000"/>
              </a:lnSpc>
              <a:spcBef>
                <a:spcPts val="1600"/>
              </a:spcBef>
              <a:spcAft>
                <a:spcPts val="0"/>
              </a:spcAft>
              <a:buClr>
                <a:schemeClr val="dk1"/>
              </a:buClr>
              <a:buSzPts val="1400"/>
              <a:buChar char="○"/>
              <a:defRPr>
                <a:solidFill>
                  <a:schemeClr val="dk1"/>
                </a:solidFill>
              </a:defRPr>
            </a:lvl5pPr>
            <a:lvl6pPr marL="2743200" lvl="5" indent="-317500" algn="l">
              <a:lnSpc>
                <a:spcPct val="115000"/>
              </a:lnSpc>
              <a:spcBef>
                <a:spcPts val="1600"/>
              </a:spcBef>
              <a:spcAft>
                <a:spcPts val="0"/>
              </a:spcAft>
              <a:buClr>
                <a:schemeClr val="dk1"/>
              </a:buClr>
              <a:buSzPts val="1400"/>
              <a:buChar char="■"/>
              <a:defRPr>
                <a:solidFill>
                  <a:schemeClr val="dk1"/>
                </a:solidFill>
              </a:defRPr>
            </a:lvl6pPr>
            <a:lvl7pPr marL="3200400" lvl="6" indent="-317500" algn="l">
              <a:lnSpc>
                <a:spcPct val="115000"/>
              </a:lnSpc>
              <a:spcBef>
                <a:spcPts val="1600"/>
              </a:spcBef>
              <a:spcAft>
                <a:spcPts val="0"/>
              </a:spcAft>
              <a:buClr>
                <a:schemeClr val="dk1"/>
              </a:buClr>
              <a:buSzPts val="1400"/>
              <a:buChar char="●"/>
              <a:defRPr>
                <a:solidFill>
                  <a:schemeClr val="dk1"/>
                </a:solidFill>
              </a:defRPr>
            </a:lvl7pPr>
            <a:lvl8pPr marL="3657600" lvl="7" indent="-317500" algn="l">
              <a:lnSpc>
                <a:spcPct val="115000"/>
              </a:lnSpc>
              <a:spcBef>
                <a:spcPts val="1600"/>
              </a:spcBef>
              <a:spcAft>
                <a:spcPts val="0"/>
              </a:spcAft>
              <a:buClr>
                <a:schemeClr val="dk1"/>
              </a:buClr>
              <a:buSzPts val="1400"/>
              <a:buChar char="○"/>
              <a:defRPr>
                <a:solidFill>
                  <a:schemeClr val="dk1"/>
                </a:solidFill>
              </a:defRPr>
            </a:lvl8pPr>
            <a:lvl9pPr marL="4114800" lvl="8" indent="-317500" algn="l">
              <a:lnSpc>
                <a:spcPct val="115000"/>
              </a:lnSpc>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i.org/10.5281/zenodo.1183562"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Why should we care about software?</a:t>
            </a:r>
            <a:endParaRPr/>
          </a:p>
        </p:txBody>
      </p:sp>
      <p:pic>
        <p:nvPicPr>
          <p:cNvPr id="55" name="Google Shape;55;p13"/>
          <p:cNvPicPr preferRelativeResize="0"/>
          <p:nvPr/>
        </p:nvPicPr>
        <p:blipFill rotWithShape="1">
          <a:blip r:embed="rId3">
            <a:alphaModFix/>
          </a:blip>
          <a:srcRect/>
          <a:stretch/>
        </p:blipFill>
        <p:spPr>
          <a:xfrm>
            <a:off x="0" y="1230575"/>
            <a:ext cx="4410698" cy="3499100"/>
          </a:xfrm>
          <a:prstGeom prst="rect">
            <a:avLst/>
          </a:prstGeom>
          <a:noFill/>
          <a:ln>
            <a:noFill/>
          </a:ln>
        </p:spPr>
      </p:pic>
      <p:pic>
        <p:nvPicPr>
          <p:cNvPr id="56" name="Google Shape;56;p13"/>
          <p:cNvPicPr preferRelativeResize="0"/>
          <p:nvPr/>
        </p:nvPicPr>
        <p:blipFill rotWithShape="1">
          <a:blip r:embed="rId4">
            <a:alphaModFix/>
          </a:blip>
          <a:srcRect/>
          <a:stretch/>
        </p:blipFill>
        <p:spPr>
          <a:xfrm>
            <a:off x="4724400" y="1230573"/>
            <a:ext cx="4378523" cy="3499099"/>
          </a:xfrm>
          <a:prstGeom prst="rect">
            <a:avLst/>
          </a:prstGeom>
          <a:noFill/>
          <a:ln>
            <a:noFill/>
          </a:ln>
        </p:spPr>
      </p:pic>
      <p:sp>
        <p:nvSpPr>
          <p:cNvPr id="57" name="Google Shape;57;p13"/>
          <p:cNvSpPr txBox="1"/>
          <p:nvPr/>
        </p:nvSpPr>
        <p:spPr>
          <a:xfrm>
            <a:off x="8273075" y="4663175"/>
            <a:ext cx="768000" cy="37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accent2"/>
                </a:solidFill>
              </a:rPr>
              <a:t>Programming vs engineering</a:t>
            </a:r>
            <a:endParaRPr>
              <a:solidFill>
                <a:schemeClr val="accent2"/>
              </a:solidFill>
            </a:endParaRPr>
          </a:p>
          <a:p>
            <a:pPr marL="0" lvl="0" indent="0" algn="l" rtl="0">
              <a:lnSpc>
                <a:spcPct val="100000"/>
              </a:lnSpc>
              <a:spcBef>
                <a:spcPts val="0"/>
              </a:spcBef>
              <a:spcAft>
                <a:spcPts val="0"/>
              </a:spcAft>
              <a:buSzPts val="2800"/>
              <a:buNone/>
            </a:pPr>
            <a:endParaRPr/>
          </a:p>
        </p:txBody>
      </p:sp>
      <p:sp>
        <p:nvSpPr>
          <p:cNvPr id="221" name="Google Shape;221;p28"/>
          <p:cNvSpPr txBox="1">
            <a:spLocks noGrp="1"/>
          </p:cNvSpPr>
          <p:nvPr>
            <p:ph type="body" idx="1"/>
          </p:nvPr>
        </p:nvSpPr>
        <p:spPr>
          <a:xfrm>
            <a:off x="311700" y="1152475"/>
            <a:ext cx="4470600" cy="254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b="1"/>
              <a:t>Programming / Coding</a:t>
            </a:r>
            <a:endParaRPr b="1"/>
          </a:p>
          <a:p>
            <a:pPr marL="457200" lvl="0" indent="-342900" algn="l" rtl="0">
              <a:lnSpc>
                <a:spcPct val="115000"/>
              </a:lnSpc>
              <a:spcBef>
                <a:spcPts val="1600"/>
              </a:spcBef>
              <a:spcAft>
                <a:spcPts val="0"/>
              </a:spcAft>
              <a:buSzPts val="1800"/>
              <a:buChar char="●"/>
            </a:pPr>
            <a:r>
              <a:rPr lang="en"/>
              <a:t>Focus is on one aspect of software development (implementation)</a:t>
            </a:r>
            <a:endParaRPr/>
          </a:p>
          <a:p>
            <a:pPr marL="457200" lvl="0" indent="-342900" algn="l" rtl="0">
              <a:lnSpc>
                <a:spcPct val="115000"/>
              </a:lnSpc>
              <a:spcBef>
                <a:spcPts val="0"/>
              </a:spcBef>
              <a:spcAft>
                <a:spcPts val="0"/>
              </a:spcAft>
              <a:buSzPts val="1800"/>
              <a:buChar char="●"/>
            </a:pPr>
            <a:r>
              <a:rPr lang="en"/>
              <a:t>Writes software for themselves</a:t>
            </a:r>
            <a:endParaRPr/>
          </a:p>
          <a:p>
            <a:pPr marL="457200" lvl="0" indent="-342900" algn="l" rtl="0">
              <a:lnSpc>
                <a:spcPct val="115000"/>
              </a:lnSpc>
              <a:spcBef>
                <a:spcPts val="0"/>
              </a:spcBef>
              <a:spcAft>
                <a:spcPts val="0"/>
              </a:spcAft>
              <a:buSzPts val="1800"/>
              <a:buChar char="●"/>
            </a:pPr>
            <a:r>
              <a:rPr lang="en"/>
              <a:t>Mostly an individual activity</a:t>
            </a:r>
            <a:endParaRPr/>
          </a:p>
          <a:p>
            <a:pPr marL="457200" lvl="0" indent="-342900" algn="l" rtl="0">
              <a:lnSpc>
                <a:spcPct val="115000"/>
              </a:lnSpc>
              <a:spcBef>
                <a:spcPts val="0"/>
              </a:spcBef>
              <a:spcAft>
                <a:spcPts val="0"/>
              </a:spcAft>
              <a:buSzPts val="1800"/>
              <a:buChar char="●"/>
            </a:pPr>
            <a:r>
              <a:rPr lang="en"/>
              <a:t>Writes software to fulfil research goals (ideally from a design)</a:t>
            </a:r>
            <a:endParaRPr/>
          </a:p>
        </p:txBody>
      </p:sp>
      <p:sp>
        <p:nvSpPr>
          <p:cNvPr id="222" name="Google Shape;222;p28"/>
          <p:cNvSpPr txBox="1">
            <a:spLocks noGrp="1"/>
          </p:cNvSpPr>
          <p:nvPr>
            <p:ph type="body" idx="1"/>
          </p:nvPr>
        </p:nvSpPr>
        <p:spPr>
          <a:xfrm>
            <a:off x="4782300" y="1152475"/>
            <a:ext cx="42915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b="1"/>
              <a:t>Engineering</a:t>
            </a:r>
            <a:endParaRPr b="1"/>
          </a:p>
          <a:p>
            <a:pPr marL="457200" lvl="0" indent="-342900" algn="l" rtl="0">
              <a:lnSpc>
                <a:spcPct val="115000"/>
              </a:lnSpc>
              <a:spcBef>
                <a:spcPts val="1600"/>
              </a:spcBef>
              <a:spcAft>
                <a:spcPts val="0"/>
              </a:spcAft>
              <a:buSzPts val="1800"/>
              <a:buChar char="●"/>
            </a:pPr>
            <a:r>
              <a:rPr lang="en"/>
              <a:t>Considers the </a:t>
            </a:r>
            <a:r>
              <a:rPr lang="en" i="1"/>
              <a:t>lifecycle</a:t>
            </a:r>
            <a:r>
              <a:rPr lang="en"/>
              <a:t> of software</a:t>
            </a:r>
            <a:endParaRPr/>
          </a:p>
          <a:p>
            <a:pPr marL="457200" lvl="0" indent="-342900" algn="l" rtl="0">
              <a:lnSpc>
                <a:spcPct val="115000"/>
              </a:lnSpc>
              <a:spcBef>
                <a:spcPts val="0"/>
              </a:spcBef>
              <a:spcAft>
                <a:spcPts val="0"/>
              </a:spcAft>
              <a:buSzPts val="1800"/>
              <a:buChar char="●"/>
            </a:pPr>
            <a:r>
              <a:rPr lang="en"/>
              <a:t>Writes software for </a:t>
            </a:r>
            <a:r>
              <a:rPr lang="en" i="1"/>
              <a:t>stakeholders</a:t>
            </a:r>
            <a:endParaRPr i="1"/>
          </a:p>
          <a:p>
            <a:pPr marL="457200" lvl="0" indent="-342900" algn="l" rtl="0">
              <a:lnSpc>
                <a:spcPct val="115000"/>
              </a:lnSpc>
              <a:spcBef>
                <a:spcPts val="0"/>
              </a:spcBef>
              <a:spcAft>
                <a:spcPts val="0"/>
              </a:spcAft>
              <a:buSzPts val="1800"/>
              <a:buChar char="●"/>
            </a:pPr>
            <a:r>
              <a:rPr lang="en"/>
              <a:t>Takes </a:t>
            </a:r>
            <a:r>
              <a:rPr lang="en" i="1"/>
              <a:t>team ethic</a:t>
            </a:r>
            <a:r>
              <a:rPr lang="en"/>
              <a:t> into account</a:t>
            </a:r>
            <a:endParaRPr/>
          </a:p>
          <a:p>
            <a:pPr marL="457200" lvl="0" indent="-342900" algn="l" rtl="0">
              <a:lnSpc>
                <a:spcPct val="115000"/>
              </a:lnSpc>
              <a:spcBef>
                <a:spcPts val="0"/>
              </a:spcBef>
              <a:spcAft>
                <a:spcPts val="0"/>
              </a:spcAft>
              <a:buSzPts val="1800"/>
              <a:buChar char="●"/>
            </a:pPr>
            <a:r>
              <a:rPr lang="en"/>
              <a:t>Applies a </a:t>
            </a:r>
            <a:r>
              <a:rPr lang="en" i="1"/>
              <a:t>process</a:t>
            </a:r>
            <a:r>
              <a:rPr lang="en"/>
              <a:t> to understanding, designing, building, releasing, and maintaining software</a:t>
            </a:r>
            <a:endParaRPr/>
          </a:p>
        </p:txBody>
      </p:sp>
      <p:sp>
        <p:nvSpPr>
          <p:cNvPr id="223" name="Google Shape;223;p28"/>
          <p:cNvSpPr txBox="1">
            <a:spLocks noGrp="1"/>
          </p:cNvSpPr>
          <p:nvPr>
            <p:ph type="body" idx="1"/>
          </p:nvPr>
        </p:nvSpPr>
        <p:spPr>
          <a:xfrm>
            <a:off x="0" y="4401025"/>
            <a:ext cx="9144000" cy="770700"/>
          </a:xfrm>
          <a:prstGeom prst="rect">
            <a:avLst/>
          </a:prstGeom>
          <a:solidFill>
            <a:schemeClr val="accent4"/>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b="1" i="1">
                <a:solidFill>
                  <a:schemeClr val="dk2"/>
                </a:solidFill>
              </a:rPr>
              <a:t>"Programmers tend to start coding right away. Sometimes this works."</a:t>
            </a:r>
            <a:br>
              <a:rPr lang="en" b="1">
                <a:solidFill>
                  <a:schemeClr val="dk2"/>
                </a:solidFill>
              </a:rPr>
            </a:br>
            <a:r>
              <a:rPr lang="en" b="1">
                <a:solidFill>
                  <a:schemeClr val="dk2"/>
                </a:solidFill>
              </a:rPr>
              <a:t> - Eric Larsen, 2018</a:t>
            </a:r>
            <a:endParaRPr b="1">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hthoek: afgeronde hoeken 16">
            <a:extLst>
              <a:ext uri="{FF2B5EF4-FFF2-40B4-BE49-F238E27FC236}">
                <a16:creationId xmlns:a16="http://schemas.microsoft.com/office/drawing/2014/main" id="{7E995BE1-0C5D-C689-BA09-87C259E3432F}"/>
              </a:ext>
            </a:extLst>
          </p:cNvPr>
          <p:cNvSpPr/>
          <p:nvPr/>
        </p:nvSpPr>
        <p:spPr>
          <a:xfrm>
            <a:off x="8434307" y="1358869"/>
            <a:ext cx="34289" cy="1117922"/>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sz="1050"/>
          </a:p>
        </p:txBody>
      </p:sp>
      <p:pic>
        <p:nvPicPr>
          <p:cNvPr id="5" name="Afbeelding 4">
            <a:extLst>
              <a:ext uri="{FF2B5EF4-FFF2-40B4-BE49-F238E27FC236}">
                <a16:creationId xmlns:a16="http://schemas.microsoft.com/office/drawing/2014/main" id="{1C4F6F64-1A82-74C5-3572-883FEF3A02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4505111"/>
            <a:ext cx="1560312" cy="429026"/>
          </a:xfrm>
          <a:prstGeom prst="rect">
            <a:avLst/>
          </a:prstGeom>
        </p:spPr>
      </p:pic>
      <p:pic>
        <p:nvPicPr>
          <p:cNvPr id="14" name="Afbeelding 13">
            <a:extLst>
              <a:ext uri="{FF2B5EF4-FFF2-40B4-BE49-F238E27FC236}">
                <a16:creationId xmlns:a16="http://schemas.microsoft.com/office/drawing/2014/main" id="{DC57EA2F-CDA2-10A9-D43A-4D3703AD9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8" y="4229101"/>
            <a:ext cx="654685" cy="684443"/>
          </a:xfrm>
          <a:prstGeom prst="rect">
            <a:avLst/>
          </a:prstGeom>
        </p:spPr>
      </p:pic>
      <p:sp>
        <p:nvSpPr>
          <p:cNvPr id="6" name="Title 5">
            <a:extLst>
              <a:ext uri="{FF2B5EF4-FFF2-40B4-BE49-F238E27FC236}">
                <a16:creationId xmlns:a16="http://schemas.microsoft.com/office/drawing/2014/main" id="{CF087629-09AA-5F4C-A915-7D8233707C99}"/>
              </a:ext>
            </a:extLst>
          </p:cNvPr>
          <p:cNvSpPr>
            <a:spLocks noGrp="1"/>
          </p:cNvSpPr>
          <p:nvPr>
            <p:ph type="title"/>
          </p:nvPr>
        </p:nvSpPr>
        <p:spPr/>
        <p:txBody>
          <a:bodyPr/>
          <a:lstStyle/>
          <a:p>
            <a:endParaRPr lang="en-NL"/>
          </a:p>
        </p:txBody>
      </p:sp>
      <p:sp>
        <p:nvSpPr>
          <p:cNvPr id="2" name="Content Placeholder 1">
            <a:extLst>
              <a:ext uri="{FF2B5EF4-FFF2-40B4-BE49-F238E27FC236}">
                <a16:creationId xmlns:a16="http://schemas.microsoft.com/office/drawing/2014/main" id="{BFD251D8-1946-C74A-832C-138A140A414F}"/>
              </a:ext>
            </a:extLst>
          </p:cNvPr>
          <p:cNvSpPr>
            <a:spLocks noGrp="1"/>
          </p:cNvSpPr>
          <p:nvPr>
            <p:ph idx="1"/>
          </p:nvPr>
        </p:nvSpPr>
        <p:spPr/>
        <p:txBody>
          <a:bodyPr/>
          <a:lstStyle/>
          <a:p>
            <a:endParaRPr lang="en-NL"/>
          </a:p>
        </p:txBody>
      </p:sp>
      <p:pic>
        <p:nvPicPr>
          <p:cNvPr id="7170" name="Picture 2" descr="Asap">
            <a:extLst>
              <a:ext uri="{FF2B5EF4-FFF2-40B4-BE49-F238E27FC236}">
                <a16:creationId xmlns:a16="http://schemas.microsoft.com/office/drawing/2014/main" id="{74492431-D1DE-4D43-860F-28BD1A9341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8" y="0"/>
            <a:ext cx="11430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6A8F50-A334-1B42-A343-7D598BB9AA59}"/>
              </a:ext>
            </a:extLst>
          </p:cNvPr>
          <p:cNvSpPr txBox="1"/>
          <p:nvPr/>
        </p:nvSpPr>
        <p:spPr>
          <a:xfrm>
            <a:off x="4796520" y="2133169"/>
            <a:ext cx="4054315" cy="461665"/>
          </a:xfrm>
          <a:prstGeom prst="rect">
            <a:avLst/>
          </a:prstGeom>
          <a:noFill/>
        </p:spPr>
        <p:txBody>
          <a:bodyPr wrap="none" rtlCol="0">
            <a:spAutoFit/>
          </a:bodyPr>
          <a:lstStyle/>
          <a:p>
            <a:r>
              <a:rPr lang="en-NL" sz="2400" dirty="0"/>
              <a:t>Kies het juiste gereedschap!</a:t>
            </a:r>
          </a:p>
        </p:txBody>
      </p:sp>
    </p:spTree>
    <p:extLst>
      <p:ext uri="{BB962C8B-B14F-4D97-AF65-F5344CB8AC3E}">
        <p14:creationId xmlns:p14="http://schemas.microsoft.com/office/powerpoint/2010/main" val="670816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0"/>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Course outline</a:t>
            </a:r>
            <a:endParaRPr/>
          </a:p>
        </p:txBody>
      </p:sp>
      <p:sp>
        <p:nvSpPr>
          <p:cNvPr id="246" name="Google Shape;246;p30"/>
          <p:cNvSpPr txBox="1">
            <a:spLocks noGrp="1"/>
          </p:cNvSpPr>
          <p:nvPr>
            <p:ph type="body" idx="1"/>
          </p:nvPr>
        </p:nvSpPr>
        <p:spPr>
          <a:xfrm>
            <a:off x="311700" y="712925"/>
            <a:ext cx="8607900" cy="427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b="1" dirty="0">
              <a:solidFill>
                <a:srgbClr val="FF9900"/>
              </a:solidFill>
            </a:endParaRPr>
          </a:p>
          <a:p>
            <a:pPr marL="457200" lvl="0" indent="-342900" algn="l" rtl="0">
              <a:lnSpc>
                <a:spcPct val="115000"/>
              </a:lnSpc>
              <a:spcBef>
                <a:spcPts val="0"/>
              </a:spcBef>
              <a:spcAft>
                <a:spcPts val="0"/>
              </a:spcAft>
              <a:buSzPts val="1800"/>
              <a:buAutoNum type="arabicPeriod"/>
            </a:pPr>
            <a:r>
              <a:rPr lang="en" b="1" dirty="0">
                <a:solidFill>
                  <a:srgbClr val="FF9900"/>
                </a:solidFill>
              </a:rPr>
              <a:t>Environment for Collaborative Code Development			</a:t>
            </a:r>
            <a:endParaRPr b="1" i="1" dirty="0">
              <a:solidFill>
                <a:schemeClr val="accent5"/>
              </a:solidFill>
            </a:endParaRPr>
          </a:p>
          <a:p>
            <a:pPr marL="914400" lvl="1" indent="-342900" algn="l" rtl="0">
              <a:lnSpc>
                <a:spcPct val="115000"/>
              </a:lnSpc>
              <a:spcBef>
                <a:spcPts val="0"/>
              </a:spcBef>
              <a:spcAft>
                <a:spcPts val="0"/>
              </a:spcAft>
              <a:buSzPts val="1800"/>
              <a:buChar char="○"/>
            </a:pPr>
            <a:r>
              <a:rPr lang="en" dirty="0"/>
              <a:t>Setting up our software project, Git &amp; </a:t>
            </a:r>
            <a:r>
              <a:rPr lang="en" dirty="0" err="1"/>
              <a:t>BitBucket</a:t>
            </a:r>
            <a:r>
              <a:rPr lang="en" dirty="0"/>
              <a:t>, coding conventions</a:t>
            </a:r>
            <a:endParaRPr dirty="0"/>
          </a:p>
          <a:p>
            <a:pPr marL="457200" lvl="0" indent="-342900" algn="l" rtl="0">
              <a:lnSpc>
                <a:spcPct val="115000"/>
              </a:lnSpc>
              <a:spcBef>
                <a:spcPts val="0"/>
              </a:spcBef>
              <a:spcAft>
                <a:spcPts val="0"/>
              </a:spcAft>
              <a:buSzPts val="1800"/>
              <a:buAutoNum type="arabicPeriod"/>
            </a:pPr>
            <a:r>
              <a:rPr lang="en" b="1" dirty="0">
                <a:solidFill>
                  <a:srgbClr val="FF9900"/>
                </a:solidFill>
              </a:rPr>
              <a:t>Ensuring Correctness of Software at Scale				</a:t>
            </a:r>
            <a:endParaRPr b="1" i="1" dirty="0">
              <a:solidFill>
                <a:schemeClr val="accent5"/>
              </a:solidFill>
            </a:endParaRPr>
          </a:p>
          <a:p>
            <a:pPr marL="914400" lvl="1" indent="-317500" algn="l" rtl="0">
              <a:lnSpc>
                <a:spcPct val="115000"/>
              </a:lnSpc>
              <a:spcBef>
                <a:spcPts val="0"/>
              </a:spcBef>
              <a:spcAft>
                <a:spcPts val="0"/>
              </a:spcAft>
              <a:buSzPts val="1400"/>
              <a:buChar char="○"/>
            </a:pPr>
            <a:r>
              <a:rPr lang="en" dirty="0"/>
              <a:t>Automatically testing your software, unit tests, continuous integration</a:t>
            </a:r>
            <a:endParaRPr lang="en-GB" dirty="0"/>
          </a:p>
          <a:p>
            <a:pPr marL="457200" lvl="0" indent="-342900" algn="l" rtl="0">
              <a:lnSpc>
                <a:spcPct val="115000"/>
              </a:lnSpc>
              <a:spcBef>
                <a:spcPts val="0"/>
              </a:spcBef>
              <a:spcAft>
                <a:spcPts val="0"/>
              </a:spcAft>
              <a:buSzPts val="1800"/>
              <a:buAutoNum type="arabicPeriod"/>
            </a:pPr>
            <a:r>
              <a:rPr lang="en-GB" b="1" dirty="0">
                <a:solidFill>
                  <a:srgbClr val="FF9900"/>
                </a:solidFill>
              </a:rPr>
              <a:t>Software Development as a Process					</a:t>
            </a:r>
            <a:endParaRPr lang="en-GB" b="1" i="1" dirty="0">
              <a:solidFill>
                <a:schemeClr val="accent5"/>
              </a:solidFill>
            </a:endParaRPr>
          </a:p>
          <a:p>
            <a:pPr marL="914400" lvl="1" indent="-317500" algn="l" rtl="0">
              <a:lnSpc>
                <a:spcPct val="115000"/>
              </a:lnSpc>
              <a:spcBef>
                <a:spcPts val="0"/>
              </a:spcBef>
              <a:spcAft>
                <a:spcPts val="0"/>
              </a:spcAft>
              <a:buSzPts val="1400"/>
              <a:buChar char="○"/>
            </a:pPr>
            <a:r>
              <a:rPr lang="en" dirty="0"/>
              <a:t>Software requirements, design, architecture and implementation (via programming paradigms) as typical stages of a software development process</a:t>
            </a:r>
            <a:endParaRPr dirty="0"/>
          </a:p>
          <a:p>
            <a:pPr marL="457200" lvl="0" indent="-342900" algn="l" rtl="0">
              <a:lnSpc>
                <a:spcPct val="115000"/>
              </a:lnSpc>
              <a:spcBef>
                <a:spcPts val="0"/>
              </a:spcBef>
              <a:spcAft>
                <a:spcPts val="0"/>
              </a:spcAft>
              <a:buSzPts val="1800"/>
              <a:buAutoNum type="arabicPeriod"/>
            </a:pPr>
            <a:r>
              <a:rPr lang="en" b="1" dirty="0">
                <a:solidFill>
                  <a:srgbClr val="FF9900"/>
                </a:solidFill>
              </a:rPr>
              <a:t>Collaborative Software Development for Reuse			</a:t>
            </a:r>
            <a:endParaRPr b="1" dirty="0">
              <a:solidFill>
                <a:srgbClr val="FF9900"/>
              </a:solidFill>
            </a:endParaRPr>
          </a:p>
          <a:p>
            <a:pPr marL="914400" lvl="1" indent="-342900" algn="l" rtl="0">
              <a:lnSpc>
                <a:spcPct val="115000"/>
              </a:lnSpc>
              <a:spcBef>
                <a:spcPts val="0"/>
              </a:spcBef>
              <a:spcAft>
                <a:spcPts val="0"/>
              </a:spcAft>
              <a:buSzPts val="1800"/>
              <a:buChar char="○"/>
            </a:pPr>
            <a:r>
              <a:rPr lang="en" dirty="0"/>
              <a:t>Code review</a:t>
            </a:r>
            <a:endParaRPr dirty="0"/>
          </a:p>
          <a:p>
            <a:pPr marL="457200" lvl="0" indent="-342900" algn="l" rtl="0">
              <a:spcBef>
                <a:spcPts val="0"/>
              </a:spcBef>
              <a:spcAft>
                <a:spcPts val="0"/>
              </a:spcAft>
              <a:buSzPts val="1800"/>
              <a:buAutoNum type="arabicPeriod"/>
            </a:pPr>
            <a:r>
              <a:rPr lang="en" b="1" dirty="0">
                <a:solidFill>
                  <a:srgbClr val="FF9900"/>
                </a:solidFill>
              </a:rPr>
              <a:t>Managing and Improving Software Over Its Lifetime			</a:t>
            </a:r>
            <a:endParaRPr dirty="0"/>
          </a:p>
          <a:p>
            <a:pPr marL="914400" lvl="1" indent="-342900" algn="l" rtl="0">
              <a:spcBef>
                <a:spcPts val="0"/>
              </a:spcBef>
              <a:spcAft>
                <a:spcPts val="0"/>
              </a:spcAft>
              <a:buSzPts val="1800"/>
              <a:buChar char="○"/>
            </a:pPr>
            <a:r>
              <a:rPr lang="en" dirty="0"/>
              <a:t>Assessing software for reuse</a:t>
            </a:r>
            <a:endParaRPr dirty="0"/>
          </a:p>
        </p:txBody>
      </p:sp>
    </p:spTree>
    <p:extLst>
      <p:ext uri="{BB962C8B-B14F-4D97-AF65-F5344CB8AC3E}">
        <p14:creationId xmlns:p14="http://schemas.microsoft.com/office/powerpoint/2010/main" val="1018296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How will the workshop run</a:t>
            </a:r>
            <a:endParaRPr/>
          </a:p>
        </p:txBody>
      </p:sp>
      <p:sp>
        <p:nvSpPr>
          <p:cNvPr id="252" name="Google Shape;252;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 sz="2000" b="1" dirty="0">
                <a:solidFill>
                  <a:srgbClr val="FF9900"/>
                </a:solidFill>
              </a:rPr>
              <a:t>Delivery is helper-supported self-learning (no live coding)</a:t>
            </a:r>
            <a:endParaRPr sz="2000" b="1" dirty="0">
              <a:solidFill>
                <a:srgbClr val="FF9900"/>
              </a:solidFill>
            </a:endParaRPr>
          </a:p>
          <a:p>
            <a:pPr marL="914400" lvl="1" indent="-330200" algn="l" rtl="0">
              <a:lnSpc>
                <a:spcPct val="115000"/>
              </a:lnSpc>
              <a:spcBef>
                <a:spcPts val="0"/>
              </a:spcBef>
              <a:spcAft>
                <a:spcPts val="0"/>
              </a:spcAft>
              <a:buSzPts val="1600"/>
              <a:buChar char="○"/>
            </a:pPr>
            <a:r>
              <a:rPr lang="en" sz="1600" dirty="0"/>
              <a:t>Learners go through material individually (at their own pace)</a:t>
            </a:r>
            <a:endParaRPr sz="1600" dirty="0"/>
          </a:p>
          <a:p>
            <a:pPr marL="914400" lvl="1" indent="-330200" algn="l" rtl="0">
              <a:spcBef>
                <a:spcPts val="0"/>
              </a:spcBef>
              <a:spcAft>
                <a:spcPts val="0"/>
              </a:spcAft>
              <a:buSzPts val="1600"/>
              <a:buChar char="○"/>
            </a:pPr>
            <a:r>
              <a:rPr lang="en" sz="1600" dirty="0"/>
              <a:t>You work together in groups of 4-5 people</a:t>
            </a:r>
            <a:endParaRPr sz="1600" dirty="0"/>
          </a:p>
          <a:p>
            <a:pPr marL="914400" lvl="1" indent="-330200" algn="l" rtl="0">
              <a:spcBef>
                <a:spcPts val="0"/>
              </a:spcBef>
              <a:spcAft>
                <a:spcPts val="0"/>
              </a:spcAft>
              <a:buSzPts val="1600"/>
              <a:buChar char="○"/>
            </a:pPr>
            <a:r>
              <a:rPr lang="en" sz="1600" dirty="0"/>
              <a:t>Trainers will be available to assist with problems and answer questions</a:t>
            </a:r>
            <a:endParaRPr sz="1600" dirty="0"/>
          </a:p>
          <a:p>
            <a:pPr marL="914400" lvl="1" indent="-330200" algn="l" rtl="0">
              <a:lnSpc>
                <a:spcPct val="115000"/>
              </a:lnSpc>
              <a:spcBef>
                <a:spcPts val="0"/>
              </a:spcBef>
              <a:spcAft>
                <a:spcPts val="0"/>
              </a:spcAft>
              <a:buSzPts val="1600"/>
              <a:buChar char="○"/>
            </a:pPr>
            <a:r>
              <a:rPr lang="en" sz="1600" dirty="0"/>
              <a:t>Initially exercises are performed individually, more group/team work in later stages when we will need to keep more in sync with everyone in a group</a:t>
            </a:r>
            <a:endParaRPr sz="1600" dirty="0"/>
          </a:p>
          <a:p>
            <a:pPr marL="914400" lvl="1" indent="-330200" algn="l" rtl="0">
              <a:lnSpc>
                <a:spcPct val="115000"/>
              </a:lnSpc>
              <a:spcBef>
                <a:spcPts val="0"/>
              </a:spcBef>
              <a:spcAft>
                <a:spcPts val="0"/>
              </a:spcAft>
              <a:buSzPts val="1600"/>
              <a:buChar char="○"/>
            </a:pPr>
            <a:r>
              <a:rPr lang="en" sz="1600" dirty="0"/>
              <a:t>Feel free to ask questions and start discussions with people in your group or trainers. This is a good opportunity to ask related questions about your daily work as well.</a:t>
            </a:r>
            <a:endParaRPr sz="1600" dirty="0"/>
          </a:p>
          <a:p>
            <a:pPr marL="914400" lvl="1" indent="-330200" algn="l" rtl="0">
              <a:lnSpc>
                <a:spcPct val="115000"/>
              </a:lnSpc>
              <a:spcBef>
                <a:spcPts val="0"/>
              </a:spcBef>
              <a:spcAft>
                <a:spcPts val="0"/>
              </a:spcAft>
              <a:buSzPts val="1600"/>
              <a:buChar char="○"/>
            </a:pPr>
            <a:r>
              <a:rPr lang="en" sz="1600" dirty="0"/>
              <a:t>Take regular breaks as you need</a:t>
            </a:r>
            <a:endParaRPr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 final note …</a:t>
            </a:r>
            <a:endParaRPr/>
          </a:p>
        </p:txBody>
      </p:sp>
      <p:sp>
        <p:nvSpPr>
          <p:cNvPr id="264" name="Google Shape;264;p33"/>
          <p:cNvSpPr txBox="1">
            <a:spLocks noGrp="1"/>
          </p:cNvSpPr>
          <p:nvPr>
            <p:ph type="body" idx="1"/>
          </p:nvPr>
        </p:nvSpPr>
        <p:spPr>
          <a:xfrm>
            <a:off x="311700" y="1152475"/>
            <a:ext cx="8520600" cy="3833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ADADAD"/>
              </a:buClr>
              <a:buSzPts val="1800"/>
              <a:buChar char="●"/>
            </a:pPr>
            <a:r>
              <a:rPr lang="en" b="1" dirty="0">
                <a:solidFill>
                  <a:schemeClr val="accent4"/>
                </a:solidFill>
              </a:rPr>
              <a:t>About working through the material</a:t>
            </a:r>
            <a:endParaRPr b="1" dirty="0">
              <a:solidFill>
                <a:schemeClr val="accent4"/>
              </a:solidFill>
            </a:endParaRPr>
          </a:p>
          <a:p>
            <a:pPr marL="914400" lvl="1" indent="-317500" algn="l" rtl="0">
              <a:lnSpc>
                <a:spcPct val="115000"/>
              </a:lnSpc>
              <a:spcBef>
                <a:spcPts val="0"/>
              </a:spcBef>
              <a:spcAft>
                <a:spcPts val="0"/>
              </a:spcAft>
              <a:buClr>
                <a:srgbClr val="ADADAD"/>
              </a:buClr>
              <a:buSzPts val="1400"/>
              <a:buChar char="○"/>
            </a:pPr>
            <a:r>
              <a:rPr lang="en" dirty="0">
                <a:solidFill>
                  <a:srgbClr val="ADADAD"/>
                </a:solidFill>
              </a:rPr>
              <a:t>Start from the actual section introduction - bigger picture</a:t>
            </a:r>
            <a:endParaRPr dirty="0">
              <a:solidFill>
                <a:srgbClr val="ADADAD"/>
              </a:solidFill>
            </a:endParaRPr>
          </a:p>
          <a:p>
            <a:pPr marL="914400" lvl="1" indent="-317500" algn="l" rtl="0">
              <a:lnSpc>
                <a:spcPct val="115000"/>
              </a:lnSpc>
              <a:spcBef>
                <a:spcPts val="0"/>
              </a:spcBef>
              <a:spcAft>
                <a:spcPts val="0"/>
              </a:spcAft>
              <a:buClr>
                <a:srgbClr val="ADADAD"/>
              </a:buClr>
              <a:buSzPts val="1400"/>
              <a:buChar char="○"/>
            </a:pPr>
            <a:r>
              <a:rPr lang="en" dirty="0">
                <a:solidFill>
                  <a:srgbClr val="ADADAD"/>
                </a:solidFill>
              </a:rPr>
              <a:t>Exercises - try to do them on your own (before looking at the solution)</a:t>
            </a:r>
            <a:endParaRPr dirty="0">
              <a:solidFill>
                <a:srgbClr val="ADADAD"/>
              </a:solidFill>
            </a:endParaRPr>
          </a:p>
          <a:p>
            <a:pPr marL="914400" lvl="1" indent="-317500" algn="l" rtl="0">
              <a:lnSpc>
                <a:spcPct val="115000"/>
              </a:lnSpc>
              <a:spcBef>
                <a:spcPts val="0"/>
              </a:spcBef>
              <a:spcAft>
                <a:spcPts val="0"/>
              </a:spcAft>
              <a:buClr>
                <a:srgbClr val="ADADAD"/>
              </a:buClr>
              <a:buSzPts val="1400"/>
              <a:buChar char="○"/>
            </a:pPr>
            <a:r>
              <a:rPr lang="en" dirty="0">
                <a:solidFill>
                  <a:srgbClr val="ADADAD"/>
                </a:solidFill>
              </a:rPr>
              <a:t>Exercises - don't skip them! Some later materials depend on this</a:t>
            </a:r>
            <a:endParaRPr dirty="0">
              <a:solidFill>
                <a:srgbClr val="ADADAD"/>
              </a:solidFill>
            </a:endParaRPr>
          </a:p>
          <a:p>
            <a:pPr marL="1371600" lvl="2" indent="-317500" algn="l" rtl="0">
              <a:lnSpc>
                <a:spcPct val="115000"/>
              </a:lnSpc>
              <a:spcBef>
                <a:spcPts val="0"/>
              </a:spcBef>
              <a:spcAft>
                <a:spcPts val="0"/>
              </a:spcAft>
              <a:buClr>
                <a:srgbClr val="ADADAD"/>
              </a:buClr>
              <a:buSzPts val="1400"/>
              <a:buChar char="■"/>
            </a:pPr>
            <a:r>
              <a:rPr lang="en" dirty="0">
                <a:solidFill>
                  <a:srgbClr val="ADADAD"/>
                </a:solidFill>
              </a:rPr>
              <a:t>Optional exercises are clearly marked - all other exercises should be completed</a:t>
            </a:r>
            <a:endParaRPr dirty="0">
              <a:solidFill>
                <a:srgbClr val="ADADAD"/>
              </a:solidFill>
            </a:endParaRPr>
          </a:p>
          <a:p>
            <a:pPr marL="914400" lvl="1" indent="-317500" algn="l" rtl="0">
              <a:lnSpc>
                <a:spcPct val="115000"/>
              </a:lnSpc>
              <a:spcBef>
                <a:spcPts val="0"/>
              </a:spcBef>
              <a:spcAft>
                <a:spcPts val="0"/>
              </a:spcAft>
              <a:buClr>
                <a:srgbClr val="ADADAD"/>
              </a:buClr>
              <a:buSzPts val="1400"/>
              <a:buChar char="○"/>
            </a:pPr>
            <a:r>
              <a:rPr lang="en" dirty="0">
                <a:solidFill>
                  <a:srgbClr val="ADADAD"/>
                </a:solidFill>
              </a:rPr>
              <a:t>If you fall behind, ask a group member or trainer to walk you through so you are in sync with the rest</a:t>
            </a:r>
            <a:br>
              <a:rPr lang="en" dirty="0">
                <a:solidFill>
                  <a:srgbClr val="ADADAD"/>
                </a:solidFill>
              </a:rPr>
            </a:br>
            <a:endParaRPr dirty="0">
              <a:solidFill>
                <a:srgbClr val="ADADAD"/>
              </a:solidFill>
            </a:endParaRPr>
          </a:p>
          <a:p>
            <a:pPr marL="457200" lvl="0" indent="-342900" algn="l" rtl="0">
              <a:spcBef>
                <a:spcPts val="0"/>
              </a:spcBef>
              <a:spcAft>
                <a:spcPts val="0"/>
              </a:spcAft>
              <a:buSzPts val="1800"/>
              <a:buChar char="●"/>
            </a:pPr>
            <a:r>
              <a:rPr lang="en" b="1" dirty="0">
                <a:solidFill>
                  <a:schemeClr val="accent4"/>
                </a:solidFill>
              </a:rPr>
              <a:t>Please ask for help - do not suffer in silence!</a:t>
            </a:r>
            <a:endParaRPr b="1" dirty="0">
              <a:solidFill>
                <a:schemeClr val="accent4"/>
              </a:solidFill>
            </a:endParaRPr>
          </a:p>
          <a:p>
            <a:pPr marL="914400" lvl="0" indent="-317500" algn="l" rtl="0">
              <a:spcBef>
                <a:spcPts val="0"/>
              </a:spcBef>
              <a:spcAft>
                <a:spcPts val="0"/>
              </a:spcAft>
              <a:buSzPts val="1400"/>
              <a:buChar char="●"/>
            </a:pPr>
            <a:r>
              <a:rPr lang="en" sz="1400" dirty="0"/>
              <a:t>Ask for help if needed </a:t>
            </a:r>
            <a:endParaRPr sz="1400" dirty="0"/>
          </a:p>
          <a:p>
            <a:pPr marL="0" lvl="0" indent="0" algn="l" rtl="0">
              <a:lnSpc>
                <a:spcPct val="115000"/>
              </a:lnSpc>
              <a:spcBef>
                <a:spcPts val="0"/>
              </a:spcBef>
              <a:spcAft>
                <a:spcPts val="0"/>
              </a:spcAft>
              <a:buNone/>
            </a:pPr>
            <a:endParaRPr dirty="0">
              <a:solidFill>
                <a:srgbClr val="ADADAD"/>
              </a:solidFill>
            </a:endParaRPr>
          </a:p>
          <a:p>
            <a:pPr marL="914400" lvl="0" indent="0" algn="l" rtl="0">
              <a:lnSpc>
                <a:spcPct val="115000"/>
              </a:lnSpc>
              <a:spcBef>
                <a:spcPts val="0"/>
              </a:spcBef>
              <a:spcAft>
                <a:spcPts val="0"/>
              </a:spcAft>
              <a:buNone/>
            </a:pPr>
            <a:endParaRPr dirty="0">
              <a:solidFill>
                <a:srgbClr val="ADADAD"/>
              </a:solidFill>
            </a:endParaRPr>
          </a:p>
          <a:p>
            <a:pPr marL="914400" lvl="0" indent="0" algn="l" rtl="0">
              <a:lnSpc>
                <a:spcPct val="115000"/>
              </a:lnSpc>
              <a:spcBef>
                <a:spcPts val="1600"/>
              </a:spcBef>
              <a:spcAft>
                <a:spcPts val="0"/>
              </a:spcAft>
              <a:buSzPts val="1800"/>
              <a:buNone/>
            </a:pPr>
            <a:endParaRPr dirty="0"/>
          </a:p>
          <a:p>
            <a:pPr marL="457200" lvl="0" indent="0" algn="l" rtl="0">
              <a:lnSpc>
                <a:spcPct val="115000"/>
              </a:lnSpc>
              <a:spcBef>
                <a:spcPts val="1600"/>
              </a:spcBef>
              <a:spcAft>
                <a:spcPts val="1600"/>
              </a:spcAft>
              <a:buSzPts val="1800"/>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a:t>What questions do you have?</a:t>
            </a:r>
            <a:endParaRPr/>
          </a:p>
        </p:txBody>
      </p:sp>
      <p:sp>
        <p:nvSpPr>
          <p:cNvPr id="270" name="Google Shape;270;p34"/>
          <p:cNvSpPr txBox="1">
            <a:spLocks noGrp="1"/>
          </p:cNvSpPr>
          <p:nvPr>
            <p:ph type="subTitle" idx="1"/>
          </p:nvPr>
        </p:nvSpPr>
        <p:spPr>
          <a:xfrm>
            <a:off x="311700" y="2834125"/>
            <a:ext cx="8520600" cy="139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2400"/>
              <a:t>Let’s start!</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Section 1: Setting Up Environment For Collaborative Code Development &amp; Intro to Our Software Project</a:t>
            </a:r>
            <a:endParaRPr/>
          </a:p>
        </p:txBody>
      </p:sp>
      <p:sp>
        <p:nvSpPr>
          <p:cNvPr id="276" name="Google Shape;276;p35"/>
          <p:cNvSpPr txBox="1">
            <a:spLocks noGrp="1"/>
          </p:cNvSpPr>
          <p:nvPr>
            <p:ph type="body" idx="1"/>
          </p:nvPr>
        </p:nvSpPr>
        <p:spPr>
          <a:xfrm>
            <a:off x="113500" y="1344475"/>
            <a:ext cx="8944500" cy="3588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b="1">
                <a:solidFill>
                  <a:srgbClr val="FF9900"/>
                </a:solidFill>
              </a:rPr>
              <a:t>In order to develop (write, run, test, debug, backup) code efficiently, you need to use a number of different tools interchangeably</a:t>
            </a:r>
            <a:r>
              <a:rPr lang="en" b="1"/>
              <a:t> </a:t>
            </a:r>
            <a:br>
              <a:rPr lang="en" b="1"/>
            </a:br>
            <a:endParaRPr b="1"/>
          </a:p>
          <a:p>
            <a:pPr marL="457200" lvl="0" indent="-342900" algn="l" rtl="0">
              <a:spcBef>
                <a:spcPts val="0"/>
              </a:spcBef>
              <a:spcAft>
                <a:spcPts val="0"/>
              </a:spcAft>
              <a:buSzPts val="1800"/>
              <a:buChar char="●"/>
            </a:pPr>
            <a:r>
              <a:rPr lang="en"/>
              <a:t>Introduction to software project and software development tools (refresher)</a:t>
            </a:r>
            <a:endParaRPr/>
          </a:p>
          <a:p>
            <a:pPr marL="914400" lvl="1" indent="-317500" algn="l" rtl="0">
              <a:spcBef>
                <a:spcPts val="0"/>
              </a:spcBef>
              <a:spcAft>
                <a:spcPts val="0"/>
              </a:spcAft>
              <a:buSzPts val="1400"/>
              <a:buChar char="○"/>
            </a:pPr>
            <a:r>
              <a:rPr lang="en"/>
              <a:t>Command line, PyCharm IDE, Git + GitHub </a:t>
            </a:r>
            <a:endParaRPr/>
          </a:p>
          <a:p>
            <a:pPr marL="457200" lvl="0" indent="-342900" algn="l" rtl="0">
              <a:spcBef>
                <a:spcPts val="0"/>
              </a:spcBef>
              <a:spcAft>
                <a:spcPts val="0"/>
              </a:spcAft>
              <a:buSzPts val="1800"/>
              <a:buChar char="●"/>
            </a:pPr>
            <a:r>
              <a:rPr lang="en"/>
              <a:t>Setting up virtual development environment to isolate code (pip, venv)</a:t>
            </a:r>
            <a:endParaRPr/>
          </a:p>
          <a:p>
            <a:pPr marL="457200" lvl="0" indent="-342900" algn="l" rtl="0">
              <a:spcBef>
                <a:spcPts val="0"/>
              </a:spcBef>
              <a:spcAft>
                <a:spcPts val="0"/>
              </a:spcAft>
              <a:buSzPts val="1800"/>
              <a:buChar char="●"/>
            </a:pPr>
            <a:r>
              <a:rPr lang="en"/>
              <a:t>Writing and checking for well-formatted and readable code - PEP8 coding style convention &amp; linting</a:t>
            </a:r>
            <a:endParaRPr>
              <a:solidFill>
                <a:schemeClr val="accent5"/>
              </a:solidFill>
            </a:endParaRPr>
          </a:p>
        </p:txBody>
      </p:sp>
      <p:sp>
        <p:nvSpPr>
          <p:cNvPr id="277" name="Google Shape;277;p35"/>
          <p:cNvSpPr txBox="1"/>
          <p:nvPr/>
        </p:nvSpPr>
        <p:spPr>
          <a:xfrm>
            <a:off x="0" y="4180050"/>
            <a:ext cx="9144000" cy="997500"/>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600" b="1" i="1">
                <a:solidFill>
                  <a:schemeClr val="dk2"/>
                </a:solidFill>
              </a:rPr>
              <a:t>“Anyone can write code that a computer can understand. Good programmers write code that humans can understand.”</a:t>
            </a:r>
            <a:r>
              <a:rPr lang="en" sz="1600" b="1">
                <a:solidFill>
                  <a:schemeClr val="dk2"/>
                </a:solidFill>
              </a:rPr>
              <a:t> </a:t>
            </a:r>
            <a:r>
              <a:rPr lang="en" sz="1600">
                <a:solidFill>
                  <a:schemeClr val="dk2"/>
                </a:solidFill>
              </a:rPr>
              <a:t>-</a:t>
            </a:r>
            <a:r>
              <a:rPr lang="en" sz="1600" b="1">
                <a:solidFill>
                  <a:schemeClr val="dk2"/>
                </a:solidFill>
              </a:rPr>
              <a:t> </a:t>
            </a:r>
            <a:r>
              <a:rPr lang="en" sz="1600" i="1">
                <a:solidFill>
                  <a:schemeClr val="dk2"/>
                </a:solidFill>
              </a:rPr>
              <a:t>Martin Fowler, a British software engineer, author and international speaker on software development</a:t>
            </a:r>
            <a:endParaRPr sz="1600" i="1">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81"/>
        <p:cNvGrpSpPr/>
        <p:nvPr/>
      </p:nvGrpSpPr>
      <p:grpSpPr>
        <a:xfrm>
          <a:off x="0" y="0"/>
          <a:ext cx="0" cy="0"/>
          <a:chOff x="0" y="0"/>
          <a:chExt cx="0" cy="0"/>
        </a:xfrm>
      </p:grpSpPr>
      <p:sp>
        <p:nvSpPr>
          <p:cNvPr id="282" name="Google Shape;28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Tools Check</a:t>
            </a:r>
            <a:endParaRPr/>
          </a:p>
        </p:txBody>
      </p:sp>
      <p:sp>
        <p:nvSpPr>
          <p:cNvPr id="283" name="Google Shape;283;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Git Bash/command line</a:t>
            </a:r>
            <a:endParaRPr/>
          </a:p>
          <a:p>
            <a:pPr marL="457200" lvl="0" indent="-342900" algn="l" rtl="0">
              <a:spcBef>
                <a:spcPts val="0"/>
              </a:spcBef>
              <a:spcAft>
                <a:spcPts val="0"/>
              </a:spcAft>
              <a:buSzPts val="1800"/>
              <a:buChar char="●"/>
            </a:pPr>
            <a:r>
              <a:rPr lang="en"/>
              <a:t>Python, pip, venv</a:t>
            </a:r>
            <a:endParaRPr/>
          </a:p>
          <a:p>
            <a:pPr marL="457200" lvl="0" indent="-342900" algn="l" rtl="0">
              <a:spcBef>
                <a:spcPts val="0"/>
              </a:spcBef>
              <a:spcAft>
                <a:spcPts val="0"/>
              </a:spcAft>
              <a:buSzPts val="1800"/>
              <a:buChar char="●"/>
            </a:pPr>
            <a:r>
              <a:rPr lang="en"/>
              <a:t>Git</a:t>
            </a:r>
            <a:endParaRPr/>
          </a:p>
          <a:p>
            <a:pPr marL="457200" lvl="0" indent="-342900" algn="l" rtl="0">
              <a:spcBef>
                <a:spcPts val="0"/>
              </a:spcBef>
              <a:spcAft>
                <a:spcPts val="0"/>
              </a:spcAft>
              <a:buSzPts val="1800"/>
              <a:buChar char="●"/>
            </a:pPr>
            <a:r>
              <a:rPr lang="en"/>
              <a:t>GitHub accounts</a:t>
            </a:r>
            <a:endParaRPr/>
          </a:p>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600"/>
              <a:t>Section 2: Ensuring Correctness of Software at Scale</a:t>
            </a:r>
            <a:endParaRPr sz="2600"/>
          </a:p>
        </p:txBody>
      </p:sp>
      <p:sp>
        <p:nvSpPr>
          <p:cNvPr id="289" name="Google Shape;289;p37"/>
          <p:cNvSpPr txBox="1">
            <a:spLocks noGrp="1"/>
          </p:cNvSpPr>
          <p:nvPr>
            <p:ph type="body" idx="1"/>
          </p:nvPr>
        </p:nvSpPr>
        <p:spPr>
          <a:xfrm>
            <a:off x="311700" y="1152475"/>
            <a:ext cx="8652900" cy="3933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Introduction to software testing and unit testing</a:t>
            </a:r>
            <a:endParaRPr/>
          </a:p>
          <a:p>
            <a:pPr marL="914400" lvl="1" indent="-317500" algn="l" rtl="0">
              <a:lnSpc>
                <a:spcPct val="115000"/>
              </a:lnSpc>
              <a:spcBef>
                <a:spcPts val="0"/>
              </a:spcBef>
              <a:spcAft>
                <a:spcPts val="0"/>
              </a:spcAft>
              <a:buSzPts val="1400"/>
              <a:buChar char="○"/>
            </a:pPr>
            <a:r>
              <a:rPr lang="en"/>
              <a:t>An example dataset and application to test for correctness</a:t>
            </a:r>
            <a:endParaRPr/>
          </a:p>
          <a:p>
            <a:pPr marL="914400" lvl="1" indent="-317500" algn="l" rtl="0">
              <a:lnSpc>
                <a:spcPct val="115000"/>
              </a:lnSpc>
              <a:spcBef>
                <a:spcPts val="0"/>
              </a:spcBef>
              <a:spcAft>
                <a:spcPts val="0"/>
              </a:spcAft>
              <a:buSzPts val="1400"/>
              <a:buChar char="○"/>
            </a:pPr>
            <a:r>
              <a:rPr lang="en"/>
              <a:t>Writing and running tests using the Pytest unit testing framework</a:t>
            </a:r>
            <a:endParaRPr/>
          </a:p>
          <a:p>
            <a:pPr marL="914400" lvl="1" indent="-317500" algn="l" rtl="0">
              <a:lnSpc>
                <a:spcPct val="115000"/>
              </a:lnSpc>
              <a:spcBef>
                <a:spcPts val="0"/>
              </a:spcBef>
              <a:spcAft>
                <a:spcPts val="0"/>
              </a:spcAft>
              <a:buSzPts val="1400"/>
              <a:buChar char="○"/>
            </a:pPr>
            <a:r>
              <a:rPr lang="en"/>
              <a:t>Using parameterisation to reuse unit tests with different test data</a:t>
            </a:r>
            <a:br>
              <a:rPr lang="en"/>
            </a:br>
            <a:endParaRPr/>
          </a:p>
          <a:p>
            <a:pPr marL="457200" lvl="0" indent="-342900" algn="l" rtl="0">
              <a:lnSpc>
                <a:spcPct val="115000"/>
              </a:lnSpc>
              <a:spcBef>
                <a:spcPts val="0"/>
              </a:spcBef>
              <a:spcAft>
                <a:spcPts val="0"/>
              </a:spcAft>
              <a:buSzPts val="1800"/>
              <a:buChar char="●"/>
            </a:pPr>
            <a:r>
              <a:rPr lang="en"/>
              <a:t>Introduction to Continuous Integration (CI)</a:t>
            </a:r>
            <a:endParaRPr/>
          </a:p>
          <a:p>
            <a:pPr marL="914400" lvl="1" indent="-317500" algn="l" rtl="0">
              <a:lnSpc>
                <a:spcPct val="115000"/>
              </a:lnSpc>
              <a:spcBef>
                <a:spcPts val="0"/>
              </a:spcBef>
              <a:spcAft>
                <a:spcPts val="0"/>
              </a:spcAft>
              <a:buSzPts val="1400"/>
              <a:buChar char="○"/>
            </a:pPr>
            <a:r>
              <a:rPr lang="en"/>
              <a:t>Using GitHub Actions to automate running of unit tests</a:t>
            </a:r>
            <a:endParaRPr/>
          </a:p>
          <a:p>
            <a:pPr marL="914400" lvl="1" indent="-317500" algn="l" rtl="0">
              <a:lnSpc>
                <a:spcPct val="115000"/>
              </a:lnSpc>
              <a:spcBef>
                <a:spcPts val="0"/>
              </a:spcBef>
              <a:spcAft>
                <a:spcPts val="0"/>
              </a:spcAft>
              <a:buSzPts val="1400"/>
              <a:buChar char="○"/>
            </a:pPr>
            <a:r>
              <a:rPr lang="en"/>
              <a:t>Build matrices for cross-platform testing using CI</a:t>
            </a:r>
            <a:endParaRPr/>
          </a:p>
          <a:p>
            <a:pPr marL="457200" lvl="0" indent="-342900" algn="l" rtl="0">
              <a:lnSpc>
                <a:spcPct val="115000"/>
              </a:lnSpc>
              <a:spcBef>
                <a:spcPts val="0"/>
              </a:spcBef>
              <a:spcAft>
                <a:spcPts val="0"/>
              </a:spcAft>
              <a:buSzPts val="1800"/>
              <a:buChar char="●"/>
            </a:pPr>
            <a:r>
              <a:rPr lang="en"/>
              <a:t>Debugging issues and improving robustness</a:t>
            </a:r>
            <a:endParaRPr/>
          </a:p>
          <a:p>
            <a:pPr marL="914400" lvl="1" indent="-317500" algn="l" rtl="0">
              <a:lnSpc>
                <a:spcPct val="115000"/>
              </a:lnSpc>
              <a:spcBef>
                <a:spcPts val="0"/>
              </a:spcBef>
              <a:spcAft>
                <a:spcPts val="0"/>
              </a:spcAft>
              <a:buSzPts val="1400"/>
              <a:buChar char="○"/>
            </a:pPr>
            <a:r>
              <a:rPr lang="en"/>
              <a:t>Using PyCharm's debugger to diagnose and robustly fix a problem</a:t>
            </a:r>
            <a:endParaRPr/>
          </a:p>
        </p:txBody>
      </p:sp>
      <p:sp>
        <p:nvSpPr>
          <p:cNvPr id="290" name="Google Shape;290;p37"/>
          <p:cNvSpPr txBox="1"/>
          <p:nvPr/>
        </p:nvSpPr>
        <p:spPr>
          <a:xfrm>
            <a:off x="0" y="4065700"/>
            <a:ext cx="9144000" cy="1098900"/>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800" b="1">
                <a:solidFill>
                  <a:schemeClr val="dk2"/>
                </a:solidFill>
              </a:rPr>
              <a:t>As researchers we need to be able to verify and demonstrate that our code produces correct results, and unit testing - when done in the right way - can help, as well as save us development time in the long run</a:t>
            </a:r>
            <a:endParaRPr sz="1800" b="1">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Section 3: Software Development as a Process</a:t>
            </a:r>
            <a:endParaRPr/>
          </a:p>
        </p:txBody>
      </p:sp>
      <p:sp>
        <p:nvSpPr>
          <p:cNvPr id="296" name="Google Shape;296;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4"/>
              </a:buClr>
              <a:buSzPts val="1800"/>
              <a:buChar char="●"/>
            </a:pPr>
            <a:r>
              <a:rPr lang="en" b="1" dirty="0">
                <a:solidFill>
                  <a:schemeClr val="accent4"/>
                </a:solidFill>
              </a:rPr>
              <a:t>Programming vs software engineering</a:t>
            </a:r>
            <a:endParaRPr b="1" dirty="0">
              <a:solidFill>
                <a:schemeClr val="accent4"/>
              </a:solidFill>
            </a:endParaRPr>
          </a:p>
          <a:p>
            <a:pPr marL="457200" lvl="0" indent="-342900" algn="l" rtl="0">
              <a:lnSpc>
                <a:spcPct val="115000"/>
              </a:lnSpc>
              <a:spcBef>
                <a:spcPts val="0"/>
              </a:spcBef>
              <a:spcAft>
                <a:spcPts val="0"/>
              </a:spcAft>
              <a:buSzPts val="1800"/>
              <a:buChar char="●"/>
            </a:pPr>
            <a:r>
              <a:rPr lang="en" dirty="0"/>
              <a:t>Software requirements, design, architecture and implementation (via programming paradigms) as typical stages of a software development process</a:t>
            </a:r>
            <a:endParaRPr dirty="0"/>
          </a:p>
          <a:p>
            <a:pPr marL="914400" lvl="1" indent="-317500" algn="l" rtl="0">
              <a:lnSpc>
                <a:spcPct val="115000"/>
              </a:lnSpc>
              <a:spcBef>
                <a:spcPts val="0"/>
              </a:spcBef>
              <a:spcAft>
                <a:spcPts val="0"/>
              </a:spcAft>
              <a:buSzPts val="1400"/>
              <a:buChar char="○"/>
            </a:pPr>
            <a:r>
              <a:rPr lang="en" dirty="0"/>
              <a:t>Design requirements and constraints - what affects our design choices?</a:t>
            </a:r>
            <a:endParaRPr dirty="0"/>
          </a:p>
          <a:p>
            <a:pPr marL="914400" lvl="1" indent="-317500" algn="l" rtl="0">
              <a:lnSpc>
                <a:spcPct val="115000"/>
              </a:lnSpc>
              <a:spcBef>
                <a:spcPts val="0"/>
              </a:spcBef>
              <a:spcAft>
                <a:spcPts val="0"/>
              </a:spcAft>
              <a:buSzPts val="1400"/>
              <a:buChar char="○"/>
            </a:pPr>
            <a:r>
              <a:rPr lang="en" dirty="0"/>
              <a:t>Layered architecture</a:t>
            </a:r>
            <a:endParaRPr dirty="0"/>
          </a:p>
          <a:p>
            <a:pPr marL="914400" lvl="1" indent="-317500" algn="l" rtl="0">
              <a:lnSpc>
                <a:spcPct val="115000"/>
              </a:lnSpc>
              <a:spcBef>
                <a:spcPts val="0"/>
              </a:spcBef>
              <a:spcAft>
                <a:spcPts val="0"/>
              </a:spcAft>
              <a:buSzPts val="1400"/>
              <a:buChar char="○"/>
            </a:pPr>
            <a:r>
              <a:rPr lang="en" dirty="0"/>
              <a:t>Programming paradigms</a:t>
            </a:r>
            <a:endParaRPr dirty="0"/>
          </a:p>
          <a:p>
            <a:pPr marL="1371600" lvl="2" indent="-317500" algn="l" rtl="0">
              <a:spcBef>
                <a:spcPts val="0"/>
              </a:spcBef>
              <a:spcAft>
                <a:spcPts val="0"/>
              </a:spcAft>
              <a:buSzPts val="1400"/>
              <a:buChar char="■"/>
            </a:pPr>
            <a:r>
              <a:rPr lang="en" dirty="0"/>
              <a:t>Procedural, Functional, Object Oriented</a:t>
            </a:r>
          </a:p>
          <a:p>
            <a:pPr marL="1371600" lvl="2" indent="-317500" algn="l" rtl="0">
              <a:spcBef>
                <a:spcPts val="0"/>
              </a:spcBef>
              <a:spcAft>
                <a:spcPts val="0"/>
              </a:spcAft>
              <a:buSzPts val="1400"/>
              <a:buChar char="■"/>
            </a:pPr>
            <a:r>
              <a:rPr lang="en" dirty="0"/>
              <a:t>Unfortunately</a:t>
            </a:r>
            <a:r>
              <a:rPr lang="en" b="1" dirty="0"/>
              <a:t>, we deviate from the les</a:t>
            </a:r>
            <a:r>
              <a:rPr lang="en-GB" b="1" dirty="0"/>
              <a:t>so</a:t>
            </a:r>
            <a:r>
              <a:rPr lang="en" b="1" dirty="0"/>
              <a:t>n material here</a:t>
            </a:r>
            <a:r>
              <a:rPr lang="en" dirty="0"/>
              <a:t>! Only work on ‘functional programming’ and ‘object-oriented programming’ episodes if you have time left. </a:t>
            </a:r>
            <a:r>
              <a:rPr lang="en" b="1" dirty="0"/>
              <a:t>The goal is to get an intuition for programming paradigms</a:t>
            </a:r>
            <a:r>
              <a:rPr lang="en" dirty="0"/>
              <a:t>, you can refer back to the les</a:t>
            </a:r>
            <a:r>
              <a:rPr lang="en-GB" dirty="0"/>
              <a:t>so</a:t>
            </a:r>
            <a:r>
              <a:rPr lang="en" dirty="0"/>
              <a:t>n material later if you want to learn more.</a:t>
            </a:r>
            <a:br>
              <a:rPr lang="en" dirty="0"/>
            </a:br>
            <a:endParaRPr dirty="0"/>
          </a:p>
          <a:p>
            <a:pPr marL="0" lvl="0" indent="0" algn="l" rtl="0">
              <a:lnSpc>
                <a:spcPct val="115000"/>
              </a:lnSpc>
              <a:spcBef>
                <a:spcPts val="0"/>
              </a:spcBef>
              <a:spcAft>
                <a:spcPts val="0"/>
              </a:spcAft>
              <a:buNone/>
            </a:pPr>
            <a:endParaRPr dirty="0"/>
          </a:p>
        </p:txBody>
      </p:sp>
      <p:sp>
        <p:nvSpPr>
          <p:cNvPr id="297" name="Google Shape;297;p38"/>
          <p:cNvSpPr txBox="1"/>
          <p:nvPr/>
        </p:nvSpPr>
        <p:spPr>
          <a:xfrm>
            <a:off x="0" y="4462500"/>
            <a:ext cx="9144000" cy="681000"/>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500" b="1">
                <a:solidFill>
                  <a:schemeClr val="dk2"/>
                </a:solidFill>
              </a:rPr>
              <a:t>Software designed deliberately will be much easier to work with in the long term than software we build without a plan - time spent planning in advance will save you a lot more time later</a:t>
            </a:r>
            <a:endParaRPr sz="1500" b="1">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 typical research software lifecycle</a:t>
            </a:r>
            <a:endParaRPr/>
          </a:p>
          <a:p>
            <a:pPr marL="0" lvl="0" indent="0" algn="l" rtl="0">
              <a:lnSpc>
                <a:spcPct val="100000"/>
              </a:lnSpc>
              <a:spcBef>
                <a:spcPts val="0"/>
              </a:spcBef>
              <a:spcAft>
                <a:spcPts val="0"/>
              </a:spcAft>
              <a:buSzPts val="2800"/>
              <a:buNone/>
            </a:pPr>
            <a:endParaRPr/>
          </a:p>
        </p:txBody>
      </p:sp>
      <p:sp>
        <p:nvSpPr>
          <p:cNvPr id="63" name="Google Shape;63;p14"/>
          <p:cNvSpPr/>
          <p:nvPr/>
        </p:nvSpPr>
        <p:spPr>
          <a:xfrm>
            <a:off x="1049825" y="14629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Research Questions</a:t>
            </a:r>
            <a:endParaRPr sz="1400" b="0" i="0" u="none" strike="noStrike" cap="none">
              <a:solidFill>
                <a:srgbClr val="000000"/>
              </a:solidFill>
              <a:latin typeface="Arial"/>
              <a:ea typeface="Arial"/>
              <a:cs typeface="Arial"/>
              <a:sym typeface="Arial"/>
            </a:endParaRPr>
          </a:p>
        </p:txBody>
      </p:sp>
      <p:sp>
        <p:nvSpPr>
          <p:cNvPr id="64" name="Google Shape;64;p14"/>
          <p:cNvSpPr/>
          <p:nvPr/>
        </p:nvSpPr>
        <p:spPr>
          <a:xfrm>
            <a:off x="2205125" y="19520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Develop Software</a:t>
            </a:r>
            <a:endParaRPr sz="1400" b="0" i="0" u="none" strike="noStrike" cap="none">
              <a:solidFill>
                <a:srgbClr val="000000"/>
              </a:solidFill>
              <a:latin typeface="Arial"/>
              <a:ea typeface="Arial"/>
              <a:cs typeface="Arial"/>
              <a:sym typeface="Arial"/>
            </a:endParaRPr>
          </a:p>
        </p:txBody>
      </p:sp>
      <p:sp>
        <p:nvSpPr>
          <p:cNvPr id="65" name="Google Shape;65;p14"/>
          <p:cNvSpPr/>
          <p:nvPr/>
        </p:nvSpPr>
        <p:spPr>
          <a:xfrm>
            <a:off x="3360425" y="24412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Run Software</a:t>
            </a:r>
            <a:endParaRPr sz="1400" b="0" i="0" u="none" strike="noStrike" cap="none">
              <a:solidFill>
                <a:srgbClr val="000000"/>
              </a:solidFill>
              <a:latin typeface="Arial"/>
              <a:ea typeface="Arial"/>
              <a:cs typeface="Arial"/>
              <a:sym typeface="Arial"/>
            </a:endParaRPr>
          </a:p>
        </p:txBody>
      </p:sp>
      <p:sp>
        <p:nvSpPr>
          <p:cNvPr id="66" name="Google Shape;66;p14"/>
          <p:cNvSpPr/>
          <p:nvPr/>
        </p:nvSpPr>
        <p:spPr>
          <a:xfrm>
            <a:off x="4515725" y="29303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Analyse Data</a:t>
            </a:r>
            <a:endParaRPr sz="1400" b="0" i="0" u="none" strike="noStrike" cap="none">
              <a:solidFill>
                <a:srgbClr val="000000"/>
              </a:solidFill>
              <a:latin typeface="Arial"/>
              <a:ea typeface="Arial"/>
              <a:cs typeface="Arial"/>
              <a:sym typeface="Arial"/>
            </a:endParaRPr>
          </a:p>
        </p:txBody>
      </p:sp>
      <p:sp>
        <p:nvSpPr>
          <p:cNvPr id="67" name="Google Shape;67;p14"/>
          <p:cNvSpPr/>
          <p:nvPr/>
        </p:nvSpPr>
        <p:spPr>
          <a:xfrm>
            <a:off x="5671025" y="34195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Publish Paper</a:t>
            </a:r>
            <a:endParaRPr sz="1400" b="0" i="0" u="none" strike="noStrike" cap="none">
              <a:solidFill>
                <a:srgbClr val="000000"/>
              </a:solidFill>
              <a:latin typeface="Arial"/>
              <a:ea typeface="Arial"/>
              <a:cs typeface="Arial"/>
              <a:sym typeface="Arial"/>
            </a:endParaRPr>
          </a:p>
        </p:txBody>
      </p:sp>
      <p:sp>
        <p:nvSpPr>
          <p:cNvPr id="68" name="Google Shape;68;p14"/>
          <p:cNvSpPr/>
          <p:nvPr/>
        </p:nvSpPr>
        <p:spPr>
          <a:xfrm>
            <a:off x="6826325" y="39086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Project Ends</a:t>
            </a:r>
            <a:endParaRPr sz="1400" b="0" i="0" u="none" strike="noStrike" cap="none">
              <a:solidFill>
                <a:srgbClr val="000000"/>
              </a:solidFill>
              <a:latin typeface="Arial"/>
              <a:ea typeface="Arial"/>
              <a:cs typeface="Arial"/>
              <a:sym typeface="Arial"/>
            </a:endParaRPr>
          </a:p>
        </p:txBody>
      </p:sp>
      <p:cxnSp>
        <p:nvCxnSpPr>
          <p:cNvPr id="69" name="Google Shape;69;p14"/>
          <p:cNvCxnSpPr>
            <a:stCxn id="63" idx="3"/>
            <a:endCxn id="64" idx="0"/>
          </p:cNvCxnSpPr>
          <p:nvPr/>
        </p:nvCxnSpPr>
        <p:spPr>
          <a:xfrm>
            <a:off x="2205125" y="170756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70" name="Google Shape;70;p14"/>
          <p:cNvCxnSpPr>
            <a:stCxn id="64" idx="3"/>
            <a:endCxn id="65" idx="0"/>
          </p:cNvCxnSpPr>
          <p:nvPr/>
        </p:nvCxnSpPr>
        <p:spPr>
          <a:xfrm>
            <a:off x="3360425" y="219671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71" name="Google Shape;71;p14"/>
          <p:cNvCxnSpPr>
            <a:stCxn id="65" idx="3"/>
            <a:endCxn id="66" idx="0"/>
          </p:cNvCxnSpPr>
          <p:nvPr/>
        </p:nvCxnSpPr>
        <p:spPr>
          <a:xfrm>
            <a:off x="4515725" y="268586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72" name="Google Shape;72;p14"/>
          <p:cNvCxnSpPr>
            <a:stCxn id="66" idx="3"/>
            <a:endCxn id="67" idx="0"/>
          </p:cNvCxnSpPr>
          <p:nvPr/>
        </p:nvCxnSpPr>
        <p:spPr>
          <a:xfrm>
            <a:off x="5671025" y="317501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73" name="Google Shape;73;p14"/>
          <p:cNvCxnSpPr>
            <a:stCxn id="67" idx="3"/>
            <a:endCxn id="68" idx="0"/>
          </p:cNvCxnSpPr>
          <p:nvPr/>
        </p:nvCxnSpPr>
        <p:spPr>
          <a:xfrm>
            <a:off x="6826325" y="3664163"/>
            <a:ext cx="577800" cy="244500"/>
          </a:xfrm>
          <a:prstGeom prst="curvedConnector2">
            <a:avLst/>
          </a:prstGeom>
          <a:noFill/>
          <a:ln w="9525" cap="flat" cmpd="sng">
            <a:solidFill>
              <a:schemeClr val="accent5"/>
            </a:solidFill>
            <a:prstDash val="solid"/>
            <a:round/>
            <a:headEnd type="none" w="sm" len="sm"/>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400"/>
              <a:t>Section 4: Collaborative Software Development for Reuse</a:t>
            </a:r>
            <a:endParaRPr sz="2400"/>
          </a:p>
        </p:txBody>
      </p:sp>
      <p:sp>
        <p:nvSpPr>
          <p:cNvPr id="303" name="Google Shape;303;p39"/>
          <p:cNvSpPr txBox="1">
            <a:spLocks noGrp="1"/>
          </p:cNvSpPr>
          <p:nvPr>
            <p:ph type="body" idx="1"/>
          </p:nvPr>
        </p:nvSpPr>
        <p:spPr>
          <a:xfrm>
            <a:off x="311700" y="1152475"/>
            <a:ext cx="8520600" cy="39042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t>Practices for developing software collaboratively that will make it easier for us and others to further develop and reuse</a:t>
            </a:r>
            <a:endParaRPr/>
          </a:p>
          <a:p>
            <a:pPr marL="457200" lvl="0" indent="-342900" algn="l" rtl="0">
              <a:lnSpc>
                <a:spcPct val="115000"/>
              </a:lnSpc>
              <a:spcBef>
                <a:spcPts val="0"/>
              </a:spcBef>
              <a:spcAft>
                <a:spcPts val="0"/>
              </a:spcAft>
              <a:buSzPts val="1800"/>
              <a:buChar char="●"/>
            </a:pPr>
            <a:r>
              <a:rPr lang="en"/>
              <a:t>Code review</a:t>
            </a:r>
            <a:endParaRPr/>
          </a:p>
          <a:p>
            <a:pPr marL="914400" lvl="1" indent="-317500" algn="l" rtl="0">
              <a:lnSpc>
                <a:spcPct val="115000"/>
              </a:lnSpc>
              <a:spcBef>
                <a:spcPts val="0"/>
              </a:spcBef>
              <a:spcAft>
                <a:spcPts val="0"/>
              </a:spcAft>
              <a:buSzPts val="1400"/>
              <a:buChar char="○"/>
            </a:pPr>
            <a:r>
              <a:rPr lang="en"/>
              <a:t>Improving the quality of code</a:t>
            </a:r>
            <a:endParaRPr/>
          </a:p>
          <a:p>
            <a:pPr marL="914400" lvl="1" indent="-317500" algn="l" rtl="0">
              <a:spcBef>
                <a:spcPts val="0"/>
              </a:spcBef>
              <a:spcAft>
                <a:spcPts val="0"/>
              </a:spcAft>
              <a:buSzPts val="1400"/>
              <a:buChar char="○"/>
            </a:pPr>
            <a:r>
              <a:rPr lang="en"/>
              <a:t>Detecting bugs and code defects early</a:t>
            </a:r>
            <a:endParaRPr/>
          </a:p>
          <a:p>
            <a:pPr marL="914400" lvl="1" indent="-317500" algn="l" rtl="0">
              <a:spcBef>
                <a:spcPts val="0"/>
              </a:spcBef>
              <a:spcAft>
                <a:spcPts val="0"/>
              </a:spcAft>
              <a:buSzPts val="1400"/>
              <a:buChar char="○"/>
            </a:pPr>
            <a:r>
              <a:rPr lang="en"/>
              <a:t>Increasing knowledge of the software within the team</a:t>
            </a:r>
            <a:endParaRPr/>
          </a:p>
          <a:p>
            <a:pPr marL="457200" lvl="0" indent="-342900" algn="l" rtl="0">
              <a:lnSpc>
                <a:spcPct val="115000"/>
              </a:lnSpc>
              <a:spcBef>
                <a:spcPts val="0"/>
              </a:spcBef>
              <a:spcAft>
                <a:spcPts val="0"/>
              </a:spcAft>
              <a:buSzPts val="1800"/>
              <a:buChar char="●"/>
            </a:pPr>
            <a:r>
              <a:rPr lang="en"/>
              <a:t>Preparing software for reuse</a:t>
            </a:r>
            <a:endParaRPr/>
          </a:p>
          <a:p>
            <a:pPr marL="914400" lvl="1" indent="-317500" algn="l" rtl="0">
              <a:lnSpc>
                <a:spcPct val="115000"/>
              </a:lnSpc>
              <a:spcBef>
                <a:spcPts val="0"/>
              </a:spcBef>
              <a:spcAft>
                <a:spcPts val="0"/>
              </a:spcAft>
              <a:buSzPts val="1400"/>
              <a:buChar char="○"/>
            </a:pPr>
            <a:r>
              <a:rPr lang="en"/>
              <a:t>Levels of reusability</a:t>
            </a:r>
            <a:endParaRPr/>
          </a:p>
          <a:p>
            <a:pPr marL="914400" lvl="1" indent="-317500" algn="l" rtl="0">
              <a:lnSpc>
                <a:spcPct val="115000"/>
              </a:lnSpc>
              <a:spcBef>
                <a:spcPts val="0"/>
              </a:spcBef>
              <a:spcAft>
                <a:spcPts val="0"/>
              </a:spcAft>
              <a:buSzPts val="1400"/>
              <a:buChar char="○"/>
            </a:pPr>
            <a:r>
              <a:rPr lang="en"/>
              <a:t>Documenting code for reuse</a:t>
            </a:r>
            <a:endParaRPr/>
          </a:p>
          <a:p>
            <a:pPr marL="914400" lvl="1" indent="-317500" algn="l" rtl="0">
              <a:lnSpc>
                <a:spcPct val="115000"/>
              </a:lnSpc>
              <a:spcBef>
                <a:spcPts val="0"/>
              </a:spcBef>
              <a:spcAft>
                <a:spcPts val="0"/>
              </a:spcAft>
              <a:buSzPts val="1400"/>
              <a:buChar char="○"/>
            </a:pPr>
            <a:r>
              <a:rPr lang="en"/>
              <a:t>Choosing an open source license</a:t>
            </a:r>
            <a:endParaRPr/>
          </a:p>
          <a:p>
            <a:pPr marL="914400" lvl="1" indent="-317500" algn="l" rtl="0">
              <a:lnSpc>
                <a:spcPct val="115000"/>
              </a:lnSpc>
              <a:spcBef>
                <a:spcPts val="0"/>
              </a:spcBef>
              <a:spcAft>
                <a:spcPts val="0"/>
              </a:spcAft>
              <a:buSzPts val="1400"/>
              <a:buChar char="○"/>
            </a:pPr>
            <a:r>
              <a:rPr lang="en"/>
              <a:t>Packaging software for release and reuse</a:t>
            </a:r>
            <a:endParaRPr/>
          </a:p>
          <a:p>
            <a:pPr marL="0" lvl="0" indent="0" algn="l" rtl="0">
              <a:lnSpc>
                <a:spcPct val="115000"/>
              </a:lnSpc>
              <a:spcBef>
                <a:spcPts val="0"/>
              </a:spcBef>
              <a:spcAft>
                <a:spcPts val="0"/>
              </a:spcAft>
              <a:buNone/>
            </a:pPr>
            <a:endParaRPr/>
          </a:p>
          <a:p>
            <a:pPr marL="457200" lvl="0" indent="0" algn="l" rtl="0">
              <a:lnSpc>
                <a:spcPct val="115000"/>
              </a:lnSpc>
              <a:spcBef>
                <a:spcPts val="0"/>
              </a:spcBef>
              <a:spcAft>
                <a:spcPts val="0"/>
              </a:spcAft>
              <a:buNone/>
            </a:pPr>
            <a:endParaRPr/>
          </a:p>
        </p:txBody>
      </p:sp>
      <p:sp>
        <p:nvSpPr>
          <p:cNvPr id="304" name="Google Shape;304;p39"/>
          <p:cNvSpPr txBox="1"/>
          <p:nvPr/>
        </p:nvSpPr>
        <p:spPr>
          <a:xfrm>
            <a:off x="0" y="4370500"/>
            <a:ext cx="9144000" cy="780300"/>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800" b="1">
                <a:solidFill>
                  <a:schemeClr val="dk2"/>
                </a:solidFill>
              </a:rPr>
              <a:t>When changes, particularly big changes, are made to a codebase, how can a team ensure that these changes are well considered and represent good solutions?</a:t>
            </a:r>
            <a:endParaRPr sz="1800" b="1">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0"/>
          <p:cNvSpPr txBox="1">
            <a:spLocks noGrp="1"/>
          </p:cNvSpPr>
          <p:nvPr>
            <p:ph type="title"/>
          </p:nvPr>
        </p:nvSpPr>
        <p:spPr>
          <a:xfrm>
            <a:off x="311700" y="445025"/>
            <a:ext cx="87354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400"/>
              <a:t>Section 5: Managing and Improving Software Over Its Lifetime			</a:t>
            </a:r>
            <a:endParaRPr sz="2400"/>
          </a:p>
          <a:p>
            <a:pPr marL="0" lvl="0" indent="0" algn="l" rtl="0">
              <a:lnSpc>
                <a:spcPct val="100000"/>
              </a:lnSpc>
              <a:spcBef>
                <a:spcPts val="0"/>
              </a:spcBef>
              <a:spcAft>
                <a:spcPts val="0"/>
              </a:spcAft>
              <a:buSzPts val="2800"/>
              <a:buNone/>
            </a:pPr>
            <a:endParaRPr sz="2400"/>
          </a:p>
        </p:txBody>
      </p:sp>
      <p:sp>
        <p:nvSpPr>
          <p:cNvPr id="310" name="Google Shape;310;p40"/>
          <p:cNvSpPr txBox="1">
            <a:spLocks noGrp="1"/>
          </p:cNvSpPr>
          <p:nvPr>
            <p:ph type="body" idx="1"/>
          </p:nvPr>
        </p:nvSpPr>
        <p:spPr>
          <a:xfrm>
            <a:off x="311700" y="1017725"/>
            <a:ext cx="8520600" cy="3657600"/>
          </a:xfrm>
          <a:prstGeom prst="rect">
            <a:avLst/>
          </a:prstGeom>
          <a:noFill/>
          <a:ln>
            <a:noFill/>
          </a:ln>
        </p:spPr>
        <p:txBody>
          <a:bodyPr spcFirstLastPara="1" wrap="square" lIns="91425" tIns="91425" rIns="91425" bIns="91425" anchor="t" anchorCtr="0">
            <a:normAutofit fontScale="92500" lnSpcReduction="20000"/>
          </a:bodyPr>
          <a:lstStyle/>
          <a:p>
            <a:pPr marL="457200" lvl="0" indent="-334327" algn="l" rtl="0">
              <a:lnSpc>
                <a:spcPct val="115000"/>
              </a:lnSpc>
              <a:spcBef>
                <a:spcPts val="0"/>
              </a:spcBef>
              <a:spcAft>
                <a:spcPts val="0"/>
              </a:spcAft>
              <a:buSzPct val="100000"/>
              <a:buChar char="●"/>
            </a:pPr>
            <a:r>
              <a:rPr lang="en" dirty="0"/>
              <a:t>Tracking issues, managing team communications and software project planning and management. </a:t>
            </a:r>
            <a:r>
              <a:rPr lang="en" b="1" dirty="0"/>
              <a:t>See how far you get!</a:t>
            </a:r>
            <a:br>
              <a:rPr lang="en" dirty="0"/>
            </a:br>
            <a:endParaRPr dirty="0"/>
          </a:p>
          <a:p>
            <a:pPr marL="457200" lvl="0" indent="-334327" algn="l" rtl="0">
              <a:lnSpc>
                <a:spcPct val="115000"/>
              </a:lnSpc>
              <a:spcBef>
                <a:spcPts val="0"/>
              </a:spcBef>
              <a:spcAft>
                <a:spcPts val="0"/>
              </a:spcAft>
              <a:buSzPct val="100000"/>
              <a:buChar char="●"/>
            </a:pPr>
            <a:r>
              <a:rPr lang="en" dirty="0"/>
              <a:t>Assessing software for suitability</a:t>
            </a:r>
            <a:endParaRPr lang="en-GB" dirty="0"/>
          </a:p>
          <a:p>
            <a:pPr marL="914400" lvl="1" indent="-310832" algn="l" rtl="0">
              <a:lnSpc>
                <a:spcPct val="115000"/>
              </a:lnSpc>
              <a:spcBef>
                <a:spcPts val="0"/>
              </a:spcBef>
              <a:spcAft>
                <a:spcPts val="0"/>
              </a:spcAft>
              <a:buSzPct val="100000"/>
              <a:buChar char="○"/>
            </a:pPr>
            <a:r>
              <a:rPr lang="en-GB" dirty="0"/>
              <a:t>Using issues to record software problems</a:t>
            </a:r>
          </a:p>
          <a:p>
            <a:pPr marL="914400" lvl="1" indent="-310832" algn="l" rtl="0">
              <a:lnSpc>
                <a:spcPct val="115000"/>
              </a:lnSpc>
              <a:spcBef>
                <a:spcPts val="0"/>
              </a:spcBef>
              <a:spcAft>
                <a:spcPts val="0"/>
              </a:spcAft>
              <a:buSzPct val="100000"/>
              <a:buChar char="○"/>
            </a:pPr>
            <a:r>
              <a:rPr lang="en" dirty="0"/>
              <a:t>It's good to be diligent in selecting software we want to use in our projects</a:t>
            </a:r>
            <a:br>
              <a:rPr lang="en" dirty="0"/>
            </a:br>
            <a:endParaRPr dirty="0"/>
          </a:p>
          <a:p>
            <a:pPr marL="457200" lvl="0" indent="-334327" algn="l" rtl="0">
              <a:lnSpc>
                <a:spcPct val="115000"/>
              </a:lnSpc>
              <a:spcBef>
                <a:spcPts val="0"/>
              </a:spcBef>
              <a:spcAft>
                <a:spcPts val="0"/>
              </a:spcAft>
              <a:buSzPct val="100000"/>
              <a:buChar char="●"/>
            </a:pPr>
            <a:r>
              <a:rPr lang="en" dirty="0"/>
              <a:t>Software improvement through feedback</a:t>
            </a:r>
            <a:endParaRPr dirty="0"/>
          </a:p>
          <a:p>
            <a:pPr marL="914400" lvl="1" indent="-310832" algn="l" rtl="0">
              <a:lnSpc>
                <a:spcPct val="115000"/>
              </a:lnSpc>
              <a:spcBef>
                <a:spcPts val="0"/>
              </a:spcBef>
              <a:spcAft>
                <a:spcPts val="0"/>
              </a:spcAft>
              <a:buSzPct val="100000"/>
              <a:buChar char="○"/>
            </a:pPr>
            <a:r>
              <a:rPr lang="en" dirty="0"/>
              <a:t>Estimating effort for resolving recorded issues, and </a:t>
            </a:r>
            <a:r>
              <a:rPr lang="en" dirty="0" err="1"/>
              <a:t>prioritisation</a:t>
            </a:r>
            <a:r>
              <a:rPr lang="en" dirty="0"/>
              <a:t> using </a:t>
            </a:r>
            <a:r>
              <a:rPr lang="en" dirty="0" err="1"/>
              <a:t>MoSCoW</a:t>
            </a:r>
            <a:endParaRPr dirty="0"/>
          </a:p>
          <a:p>
            <a:pPr marL="914400" lvl="1" indent="-310832" algn="l" rtl="0">
              <a:lnSpc>
                <a:spcPct val="115000"/>
              </a:lnSpc>
              <a:spcBef>
                <a:spcPts val="0"/>
              </a:spcBef>
              <a:spcAft>
                <a:spcPts val="0"/>
              </a:spcAft>
              <a:buSzPct val="100000"/>
              <a:buChar char="○"/>
            </a:pPr>
            <a:r>
              <a:rPr lang="en" dirty="0"/>
              <a:t>Using a group mini-sprint to </a:t>
            </a:r>
            <a:r>
              <a:rPr lang="en" dirty="0" err="1"/>
              <a:t>organise</a:t>
            </a:r>
            <a:r>
              <a:rPr lang="en" dirty="0"/>
              <a:t> work on resolving issues</a:t>
            </a:r>
            <a:br>
              <a:rPr lang="en" dirty="0"/>
            </a:br>
            <a:endParaRPr dirty="0"/>
          </a:p>
          <a:p>
            <a:pPr marL="457200" lvl="0" indent="-334327" algn="l" rtl="0">
              <a:spcBef>
                <a:spcPts val="0"/>
              </a:spcBef>
              <a:spcAft>
                <a:spcPts val="0"/>
              </a:spcAft>
              <a:buSzPct val="100000"/>
              <a:buChar char="●"/>
            </a:pPr>
            <a:r>
              <a:rPr lang="en" dirty="0"/>
              <a:t>Effort estimation and </a:t>
            </a:r>
            <a:r>
              <a:rPr lang="en" dirty="0" err="1"/>
              <a:t>prioritisation</a:t>
            </a:r>
            <a:r>
              <a:rPr lang="en" dirty="0"/>
              <a:t> are key tools to maintain development focus on…</a:t>
            </a:r>
            <a:endParaRPr dirty="0"/>
          </a:p>
          <a:p>
            <a:pPr marL="914400" lvl="1" indent="-310832" algn="l" rtl="0">
              <a:spcBef>
                <a:spcPts val="0"/>
              </a:spcBef>
              <a:spcAft>
                <a:spcPts val="0"/>
              </a:spcAft>
              <a:buSzPct val="100000"/>
              <a:buChar char="○"/>
            </a:pPr>
            <a:r>
              <a:rPr lang="en" dirty="0"/>
              <a:t>What's important for our project</a:t>
            </a:r>
            <a:endParaRPr dirty="0"/>
          </a:p>
          <a:p>
            <a:pPr marL="914400" lvl="1" indent="-310832" algn="l" rtl="0">
              <a:spcBef>
                <a:spcPts val="0"/>
              </a:spcBef>
              <a:spcAft>
                <a:spcPts val="0"/>
              </a:spcAft>
              <a:buSzPct val="100000"/>
              <a:buChar char="○"/>
            </a:pPr>
            <a:r>
              <a:rPr lang="en" dirty="0"/>
              <a:t>What we can realistically achieve</a:t>
            </a:r>
            <a:br>
              <a:rPr lang="en" dirty="0"/>
            </a:br>
            <a:endParaRPr dirty="0"/>
          </a:p>
        </p:txBody>
      </p:sp>
      <p:sp>
        <p:nvSpPr>
          <p:cNvPr id="311" name="Google Shape;311;p40"/>
          <p:cNvSpPr txBox="1"/>
          <p:nvPr/>
        </p:nvSpPr>
        <p:spPr>
          <a:xfrm>
            <a:off x="0" y="4675300"/>
            <a:ext cx="9144000" cy="461700"/>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800" b="1">
                <a:solidFill>
                  <a:schemeClr val="dk2"/>
                </a:solidFill>
              </a:rPr>
              <a:t>For software to succeed it needs to be managed as well as developed</a:t>
            </a:r>
            <a:endParaRPr sz="1800" b="1">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sp>
        <p:nvSpPr>
          <p:cNvPr id="316" name="Google Shape;316;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Daily schedule</a:t>
            </a:r>
            <a:endParaRPr/>
          </a:p>
        </p:txBody>
      </p:sp>
      <p:sp>
        <p:nvSpPr>
          <p:cNvPr id="317" name="Google Shape;317;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solidFill>
                  <a:schemeClr val="accent4"/>
                </a:solidFill>
              </a:rPr>
              <a:t>13:00 - 13:05 BST</a:t>
            </a:r>
            <a:r>
              <a:rPr lang="en"/>
              <a:t> (14:00 - 13:05 CEST) - kick off</a:t>
            </a:r>
            <a:endParaRPr/>
          </a:p>
          <a:p>
            <a:pPr marL="457200" lvl="0" indent="-342900" algn="l" rtl="0">
              <a:spcBef>
                <a:spcPts val="0"/>
              </a:spcBef>
              <a:spcAft>
                <a:spcPts val="0"/>
              </a:spcAft>
              <a:buSzPts val="1800"/>
              <a:buChar char="●"/>
            </a:pPr>
            <a:r>
              <a:rPr lang="en" b="1">
                <a:solidFill>
                  <a:schemeClr val="accent4"/>
                </a:solidFill>
              </a:rPr>
              <a:t>13:05 - 15:10 BST </a:t>
            </a:r>
            <a:r>
              <a:rPr lang="en"/>
              <a:t>(14:05 - 16:10 CEST) - self-learning in breakout rooms</a:t>
            </a:r>
            <a:endParaRPr/>
          </a:p>
          <a:p>
            <a:pPr marL="457200" lvl="0" indent="-342900" algn="l" rtl="0">
              <a:spcBef>
                <a:spcPts val="0"/>
              </a:spcBef>
              <a:spcAft>
                <a:spcPts val="0"/>
              </a:spcAft>
              <a:buSzPts val="1800"/>
              <a:buChar char="●"/>
            </a:pPr>
            <a:r>
              <a:rPr lang="en" b="1">
                <a:solidFill>
                  <a:schemeClr val="accent4"/>
                </a:solidFill>
              </a:rPr>
              <a:t>15:10 - 15:30 BST </a:t>
            </a:r>
            <a:r>
              <a:rPr lang="en"/>
              <a:t>(16:10 - 16:30 CEST) - feedback</a:t>
            </a:r>
            <a:endParaRPr/>
          </a:p>
          <a:p>
            <a:pPr marL="457200" lvl="0" indent="-342900" algn="l" rtl="0">
              <a:spcBef>
                <a:spcPts val="0"/>
              </a:spcBef>
              <a:spcAft>
                <a:spcPts val="0"/>
              </a:spcAft>
              <a:buSzPts val="1800"/>
              <a:buChar char="●"/>
            </a:pPr>
            <a:r>
              <a:rPr lang="en" b="1">
                <a:solidFill>
                  <a:schemeClr val="accent4"/>
                </a:solidFill>
              </a:rPr>
              <a:t>15:30 - 16:00 BST</a:t>
            </a:r>
            <a:r>
              <a:rPr lang="en"/>
              <a:t> (16:30 - 17:00 CEST) - AZ expert talk (Lars Lynne Hansen, Associate Director AI Engineering @ AstraZeneca) and Q&amp;A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ow does a caterpillar turn into a butterfly? | Discover Wildlife">
            <a:extLst>
              <a:ext uri="{FF2B5EF4-FFF2-40B4-BE49-F238E27FC236}">
                <a16:creationId xmlns:a16="http://schemas.microsoft.com/office/drawing/2014/main" id="{4C8D1BA5-B86B-1E4F-914F-0AA0A08F67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9903"/>
            <a:ext cx="9144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D18040-ADAB-F44A-A36C-137EDAD2B552}"/>
              </a:ext>
            </a:extLst>
          </p:cNvPr>
          <p:cNvSpPr>
            <a:spLocks noGrp="1"/>
          </p:cNvSpPr>
          <p:nvPr>
            <p:ph type="title"/>
          </p:nvPr>
        </p:nvSpPr>
        <p:spPr>
          <a:xfrm>
            <a:off x="311700" y="129867"/>
            <a:ext cx="8520600" cy="572700"/>
          </a:xfrm>
        </p:spPr>
        <p:txBody>
          <a:bodyPr/>
          <a:lstStyle/>
          <a:p>
            <a:r>
              <a:rPr lang="en-NL" dirty="0"/>
              <a:t>Congratulations! You have evolved from a simple programmer to a fully-grown software engineer!</a:t>
            </a:r>
          </a:p>
        </p:txBody>
      </p:sp>
      <p:sp>
        <p:nvSpPr>
          <p:cNvPr id="3" name="Text Placeholder 2">
            <a:extLst>
              <a:ext uri="{FF2B5EF4-FFF2-40B4-BE49-F238E27FC236}">
                <a16:creationId xmlns:a16="http://schemas.microsoft.com/office/drawing/2014/main" id="{276BA03E-CDA7-F349-BE36-03BA82D7812B}"/>
              </a:ext>
            </a:extLst>
          </p:cNvPr>
          <p:cNvSpPr>
            <a:spLocks noGrp="1"/>
          </p:cNvSpPr>
          <p:nvPr>
            <p:ph type="body" idx="1"/>
          </p:nvPr>
        </p:nvSpPr>
        <p:spPr>
          <a:xfrm>
            <a:off x="311700" y="1533439"/>
            <a:ext cx="8520600" cy="3035436"/>
          </a:xfrm>
        </p:spPr>
        <p:txBody>
          <a:bodyPr/>
          <a:lstStyle/>
          <a:p>
            <a:endParaRPr lang="en-NL" dirty="0"/>
          </a:p>
        </p:txBody>
      </p:sp>
    </p:spTree>
    <p:extLst>
      <p:ext uri="{BB962C8B-B14F-4D97-AF65-F5344CB8AC3E}">
        <p14:creationId xmlns:p14="http://schemas.microsoft.com/office/powerpoint/2010/main" val="266053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Workshop wrap-up</a:t>
            </a:r>
            <a:endParaRPr/>
          </a:p>
        </p:txBody>
      </p:sp>
      <p:sp>
        <p:nvSpPr>
          <p:cNvPr id="323" name="Google Shape;323;p4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dirty="0"/>
              <a:t>Reflect on the concepts you learned over the past two weeks</a:t>
            </a:r>
            <a:endParaRPr dirty="0"/>
          </a:p>
          <a:p>
            <a:pPr marL="457200" lvl="0" indent="-342900" algn="l" rtl="0">
              <a:lnSpc>
                <a:spcPct val="115000"/>
              </a:lnSpc>
              <a:spcBef>
                <a:spcPts val="0"/>
              </a:spcBef>
              <a:spcAft>
                <a:spcPts val="0"/>
              </a:spcAft>
              <a:buSzPts val="1800"/>
              <a:buChar char="●"/>
            </a:pPr>
            <a:r>
              <a:rPr lang="en" dirty="0"/>
              <a:t>Post-workshop survey</a:t>
            </a:r>
            <a:endParaRPr dirty="0"/>
          </a:p>
          <a:p>
            <a:pPr marL="457200" lvl="0" indent="-342900" algn="l" rtl="0">
              <a:lnSpc>
                <a:spcPct val="115000"/>
              </a:lnSpc>
              <a:spcBef>
                <a:spcPts val="0"/>
              </a:spcBef>
              <a:spcAft>
                <a:spcPts val="0"/>
              </a:spcAft>
              <a:buSzPts val="1800"/>
              <a:buChar char="●"/>
            </a:pPr>
            <a:r>
              <a:rPr lang="en" dirty="0"/>
              <a:t>Final thoughts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
              <a:t>A typical research software lifecycle - in reality</a:t>
            </a:r>
            <a:endParaRPr/>
          </a:p>
        </p:txBody>
      </p:sp>
      <p:sp>
        <p:nvSpPr>
          <p:cNvPr id="79" name="Google Shape;79;p15"/>
          <p:cNvSpPr/>
          <p:nvPr/>
        </p:nvSpPr>
        <p:spPr>
          <a:xfrm>
            <a:off x="1049825" y="14629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Research Questions</a:t>
            </a: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2205125" y="19520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Develop Software</a:t>
            </a: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3360425" y="24412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Run Software</a:t>
            </a: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4515725" y="29303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Analyse Data</a:t>
            </a:r>
            <a:endParaRPr sz="1400" b="0" i="0" u="none" strike="noStrike" cap="none">
              <a:solidFill>
                <a:srgbClr val="000000"/>
              </a:solidFill>
              <a:latin typeface="Arial"/>
              <a:ea typeface="Arial"/>
              <a:cs typeface="Arial"/>
              <a:sym typeface="Arial"/>
            </a:endParaRPr>
          </a:p>
        </p:txBody>
      </p:sp>
      <p:sp>
        <p:nvSpPr>
          <p:cNvPr id="83" name="Google Shape;83;p15"/>
          <p:cNvSpPr/>
          <p:nvPr/>
        </p:nvSpPr>
        <p:spPr>
          <a:xfrm>
            <a:off x="5671025" y="34195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Publish Paper</a:t>
            </a:r>
            <a:endParaRPr sz="1400" b="0" i="0" u="none" strike="noStrike" cap="none">
              <a:solidFill>
                <a:srgbClr val="000000"/>
              </a:solidFill>
              <a:latin typeface="Arial"/>
              <a:ea typeface="Arial"/>
              <a:cs typeface="Arial"/>
              <a:sym typeface="Arial"/>
            </a:endParaRPr>
          </a:p>
        </p:txBody>
      </p:sp>
      <p:sp>
        <p:nvSpPr>
          <p:cNvPr id="84" name="Google Shape;84;p15"/>
          <p:cNvSpPr/>
          <p:nvPr/>
        </p:nvSpPr>
        <p:spPr>
          <a:xfrm>
            <a:off x="6826325" y="39086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Project Ends</a:t>
            </a:r>
            <a:endParaRPr sz="1400" b="0" i="0" u="none" strike="noStrike" cap="none">
              <a:solidFill>
                <a:srgbClr val="000000"/>
              </a:solidFill>
              <a:latin typeface="Arial"/>
              <a:ea typeface="Arial"/>
              <a:cs typeface="Arial"/>
              <a:sym typeface="Arial"/>
            </a:endParaRPr>
          </a:p>
        </p:txBody>
      </p:sp>
      <p:cxnSp>
        <p:nvCxnSpPr>
          <p:cNvPr id="85" name="Google Shape;85;p15"/>
          <p:cNvCxnSpPr>
            <a:stCxn id="79" idx="3"/>
            <a:endCxn id="80" idx="0"/>
          </p:cNvCxnSpPr>
          <p:nvPr/>
        </p:nvCxnSpPr>
        <p:spPr>
          <a:xfrm>
            <a:off x="2205125" y="170756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86" name="Google Shape;86;p15"/>
          <p:cNvCxnSpPr>
            <a:stCxn id="80" idx="3"/>
            <a:endCxn id="81" idx="0"/>
          </p:cNvCxnSpPr>
          <p:nvPr/>
        </p:nvCxnSpPr>
        <p:spPr>
          <a:xfrm>
            <a:off x="3360425" y="219671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87" name="Google Shape;87;p15"/>
          <p:cNvCxnSpPr>
            <a:stCxn id="81" idx="3"/>
            <a:endCxn id="82" idx="0"/>
          </p:cNvCxnSpPr>
          <p:nvPr/>
        </p:nvCxnSpPr>
        <p:spPr>
          <a:xfrm>
            <a:off x="4515725" y="268586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88" name="Google Shape;88;p15"/>
          <p:cNvCxnSpPr>
            <a:stCxn id="82" idx="3"/>
            <a:endCxn id="83" idx="0"/>
          </p:cNvCxnSpPr>
          <p:nvPr/>
        </p:nvCxnSpPr>
        <p:spPr>
          <a:xfrm>
            <a:off x="5671025" y="317501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89" name="Google Shape;89;p15"/>
          <p:cNvCxnSpPr>
            <a:stCxn id="83" idx="3"/>
            <a:endCxn id="84" idx="0"/>
          </p:cNvCxnSpPr>
          <p:nvPr/>
        </p:nvCxnSpPr>
        <p:spPr>
          <a:xfrm>
            <a:off x="6826325" y="366416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90" name="Google Shape;90;p15"/>
          <p:cNvCxnSpPr>
            <a:stCxn id="82" idx="1"/>
            <a:endCxn id="79" idx="2"/>
          </p:cNvCxnSpPr>
          <p:nvPr/>
        </p:nvCxnSpPr>
        <p:spPr>
          <a:xfrm rot="10800000">
            <a:off x="1627625" y="1952213"/>
            <a:ext cx="2888100" cy="1222800"/>
          </a:xfrm>
          <a:prstGeom prst="curvedConnector2">
            <a:avLst/>
          </a:prstGeom>
          <a:noFill/>
          <a:ln w="9525" cap="flat" cmpd="sng">
            <a:solidFill>
              <a:schemeClr val="accent5"/>
            </a:solidFill>
            <a:prstDash val="dash"/>
            <a:round/>
            <a:headEnd type="none" w="sm" len="sm"/>
            <a:tailEnd type="triangle" w="med" len="med"/>
          </a:ln>
        </p:spPr>
      </p:cxnSp>
      <p:cxnSp>
        <p:nvCxnSpPr>
          <p:cNvPr id="91" name="Google Shape;91;p15"/>
          <p:cNvCxnSpPr>
            <a:stCxn id="82" idx="1"/>
            <a:endCxn id="80" idx="2"/>
          </p:cNvCxnSpPr>
          <p:nvPr/>
        </p:nvCxnSpPr>
        <p:spPr>
          <a:xfrm rot="10800000">
            <a:off x="2782925" y="2441513"/>
            <a:ext cx="1732800" cy="733500"/>
          </a:xfrm>
          <a:prstGeom prst="curvedConnector2">
            <a:avLst/>
          </a:prstGeom>
          <a:noFill/>
          <a:ln w="9525" cap="flat" cmpd="sng">
            <a:solidFill>
              <a:schemeClr val="accent5"/>
            </a:solidFill>
            <a:prstDash val="dash"/>
            <a:round/>
            <a:headEnd type="none" w="sm" len="sm"/>
            <a:tailEnd type="triangle" w="med" len="med"/>
          </a:ln>
        </p:spPr>
      </p:cxnSp>
      <p:cxnSp>
        <p:nvCxnSpPr>
          <p:cNvPr id="92" name="Google Shape;92;p15"/>
          <p:cNvCxnSpPr>
            <a:stCxn id="82" idx="1"/>
            <a:endCxn id="81" idx="2"/>
          </p:cNvCxnSpPr>
          <p:nvPr/>
        </p:nvCxnSpPr>
        <p:spPr>
          <a:xfrm rot="10800000">
            <a:off x="3938225" y="2930513"/>
            <a:ext cx="577500" cy="244500"/>
          </a:xfrm>
          <a:prstGeom prst="curvedConnector2">
            <a:avLst/>
          </a:prstGeom>
          <a:noFill/>
          <a:ln w="9525" cap="flat" cmpd="sng">
            <a:solidFill>
              <a:schemeClr val="accent5"/>
            </a:solidFill>
            <a:prstDash val="dash"/>
            <a:round/>
            <a:headEnd type="none" w="sm" len="sm"/>
            <a:tailEnd type="triangle" w="med" len="med"/>
          </a:ln>
        </p:spPr>
      </p:cxnSp>
      <p:cxnSp>
        <p:nvCxnSpPr>
          <p:cNvPr id="93" name="Google Shape;93;p15"/>
          <p:cNvCxnSpPr>
            <a:stCxn id="83" idx="1"/>
            <a:endCxn id="79" idx="2"/>
          </p:cNvCxnSpPr>
          <p:nvPr/>
        </p:nvCxnSpPr>
        <p:spPr>
          <a:xfrm rot="10800000">
            <a:off x="1627625" y="1952363"/>
            <a:ext cx="4043400" cy="1711800"/>
          </a:xfrm>
          <a:prstGeom prst="curvedConnector2">
            <a:avLst/>
          </a:prstGeom>
          <a:noFill/>
          <a:ln w="9525" cap="flat" cmpd="sng">
            <a:solidFill>
              <a:schemeClr val="accent5"/>
            </a:solidFill>
            <a:prstDash val="dash"/>
            <a:round/>
            <a:headEnd type="none" w="sm" len="sm"/>
            <a:tailEnd type="triangle" w="med" len="med"/>
          </a:ln>
        </p:spPr>
      </p:cxnSp>
      <p:cxnSp>
        <p:nvCxnSpPr>
          <p:cNvPr id="94" name="Google Shape;94;p15"/>
          <p:cNvCxnSpPr>
            <a:stCxn id="83" idx="1"/>
            <a:endCxn id="80" idx="2"/>
          </p:cNvCxnSpPr>
          <p:nvPr/>
        </p:nvCxnSpPr>
        <p:spPr>
          <a:xfrm rot="10800000">
            <a:off x="2782925" y="2441363"/>
            <a:ext cx="2888100" cy="1222800"/>
          </a:xfrm>
          <a:prstGeom prst="curvedConnector2">
            <a:avLst/>
          </a:prstGeom>
          <a:noFill/>
          <a:ln w="9525" cap="flat" cmpd="sng">
            <a:solidFill>
              <a:schemeClr val="accent5"/>
            </a:solidFill>
            <a:prstDash val="dash"/>
            <a:round/>
            <a:headEnd type="none" w="sm" len="sm"/>
            <a:tailEnd type="triangle" w="med" len="med"/>
          </a:ln>
        </p:spPr>
      </p:cxnSp>
      <p:cxnSp>
        <p:nvCxnSpPr>
          <p:cNvPr id="95" name="Google Shape;95;p15"/>
          <p:cNvCxnSpPr>
            <a:stCxn id="80" idx="3"/>
            <a:endCxn id="83" idx="0"/>
          </p:cNvCxnSpPr>
          <p:nvPr/>
        </p:nvCxnSpPr>
        <p:spPr>
          <a:xfrm>
            <a:off x="3360425" y="2196713"/>
            <a:ext cx="2888400" cy="1222800"/>
          </a:xfrm>
          <a:prstGeom prst="curvedConnector2">
            <a:avLst/>
          </a:prstGeom>
          <a:noFill/>
          <a:ln w="9525" cap="flat" cmpd="sng">
            <a:solidFill>
              <a:schemeClr val="accent5"/>
            </a:solidFill>
            <a:prstDash val="dash"/>
            <a:round/>
            <a:headEnd type="none" w="sm" len="sm"/>
            <a:tailEnd type="triangle" w="med" len="med"/>
          </a:ln>
        </p:spPr>
      </p:cxnSp>
      <p:cxnSp>
        <p:nvCxnSpPr>
          <p:cNvPr id="96" name="Google Shape;96;p15"/>
          <p:cNvCxnSpPr>
            <a:stCxn id="81" idx="3"/>
            <a:endCxn id="80" idx="0"/>
          </p:cNvCxnSpPr>
          <p:nvPr/>
        </p:nvCxnSpPr>
        <p:spPr>
          <a:xfrm rot="10800000">
            <a:off x="2782925" y="1952063"/>
            <a:ext cx="1732800" cy="733800"/>
          </a:xfrm>
          <a:prstGeom prst="curvedConnector4">
            <a:avLst>
              <a:gd name="adj1" fmla="val -13742"/>
              <a:gd name="adj2" fmla="val 132451"/>
            </a:avLst>
          </a:prstGeom>
          <a:noFill/>
          <a:ln w="9525" cap="flat" cmpd="sng">
            <a:solidFill>
              <a:schemeClr val="accent5"/>
            </a:solidFill>
            <a:prstDash val="dash"/>
            <a:round/>
            <a:headEnd type="none" w="sm" len="sm"/>
            <a:tailEnd type="triangle" w="med" len="med"/>
          </a:ln>
        </p:spPr>
      </p:cxnSp>
      <p:cxnSp>
        <p:nvCxnSpPr>
          <p:cNvPr id="97" name="Google Shape;97;p15"/>
          <p:cNvCxnSpPr>
            <a:stCxn id="84" idx="2"/>
            <a:endCxn id="79" idx="2"/>
          </p:cNvCxnSpPr>
          <p:nvPr/>
        </p:nvCxnSpPr>
        <p:spPr>
          <a:xfrm rot="5400000" flipH="1">
            <a:off x="3292925" y="286913"/>
            <a:ext cx="2445600" cy="5776500"/>
          </a:xfrm>
          <a:prstGeom prst="curvedConnector3">
            <a:avLst>
              <a:gd name="adj1" fmla="val -9736"/>
            </a:avLst>
          </a:prstGeom>
          <a:noFill/>
          <a:ln w="9525" cap="flat" cmpd="sng">
            <a:solidFill>
              <a:schemeClr val="accent5"/>
            </a:solidFill>
            <a:prstDash val="dash"/>
            <a:round/>
            <a:headEnd type="none" w="sm" len="sm"/>
            <a:tailEnd type="triangle" w="med" len="med"/>
          </a:ln>
        </p:spPr>
      </p:cxnSp>
      <p:sp>
        <p:nvSpPr>
          <p:cNvPr id="98" name="Google Shape;98;p15"/>
          <p:cNvSpPr txBox="1"/>
          <p:nvPr/>
        </p:nvSpPr>
        <p:spPr>
          <a:xfrm>
            <a:off x="4721075" y="1003050"/>
            <a:ext cx="4342200" cy="134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Calibri"/>
                <a:ea typeface="Calibri"/>
                <a:cs typeface="Calibri"/>
                <a:sym typeface="Calibri"/>
              </a:rPr>
              <a:t>What happens when…</a:t>
            </a:r>
            <a:endParaRPr sz="1800" b="0" i="0" u="none" strike="noStrike" cap="none">
              <a:solidFill>
                <a:schemeClr val="lt2"/>
              </a:solidFill>
              <a:latin typeface="Calibri"/>
              <a:ea typeface="Calibri"/>
              <a:cs typeface="Calibri"/>
              <a:sym typeface="Calibri"/>
            </a:endParaRPr>
          </a:p>
          <a:p>
            <a:pPr marL="457200" marR="0" lvl="0" indent="-342900" algn="l" rtl="0">
              <a:lnSpc>
                <a:spcPct val="100000"/>
              </a:lnSpc>
              <a:spcBef>
                <a:spcPts val="0"/>
              </a:spcBef>
              <a:spcAft>
                <a:spcPts val="0"/>
              </a:spcAft>
              <a:buClr>
                <a:schemeClr val="lt2"/>
              </a:buClr>
              <a:buSzPts val="1800"/>
              <a:buFont typeface="Calibri"/>
              <a:buChar char="●"/>
            </a:pPr>
            <a:r>
              <a:rPr lang="en" sz="1800" b="0" i="0" u="none" strike="noStrike" cap="none">
                <a:solidFill>
                  <a:schemeClr val="lt2"/>
                </a:solidFill>
                <a:latin typeface="Calibri"/>
                <a:ea typeface="Calibri"/>
                <a:cs typeface="Calibri"/>
                <a:sym typeface="Calibri"/>
              </a:rPr>
              <a:t>You have a follow-on project?</a:t>
            </a:r>
            <a:endParaRPr sz="1800" b="0" i="0" u="none" strike="noStrike" cap="none">
              <a:solidFill>
                <a:schemeClr val="lt2"/>
              </a:solidFill>
              <a:latin typeface="Calibri"/>
              <a:ea typeface="Calibri"/>
              <a:cs typeface="Calibri"/>
              <a:sym typeface="Calibri"/>
            </a:endParaRPr>
          </a:p>
          <a:p>
            <a:pPr marL="457200" marR="0" lvl="0" indent="-342900" algn="l" rtl="0">
              <a:lnSpc>
                <a:spcPct val="100000"/>
              </a:lnSpc>
              <a:spcBef>
                <a:spcPts val="0"/>
              </a:spcBef>
              <a:spcAft>
                <a:spcPts val="0"/>
              </a:spcAft>
              <a:buClr>
                <a:schemeClr val="lt2"/>
              </a:buClr>
              <a:buSzPts val="1800"/>
              <a:buFont typeface="Calibri"/>
              <a:buChar char="●"/>
            </a:pPr>
            <a:r>
              <a:rPr lang="en" sz="1800" b="0" i="0" u="none" strike="noStrike" cap="none">
                <a:solidFill>
                  <a:schemeClr val="lt2"/>
                </a:solidFill>
                <a:latin typeface="Calibri"/>
                <a:ea typeface="Calibri"/>
                <a:cs typeface="Calibri"/>
                <a:sym typeface="Calibri"/>
              </a:rPr>
              <a:t>Someone else wants to use your code?</a:t>
            </a:r>
            <a:endParaRPr sz="1800" b="0" i="0" u="none" strike="noStrike" cap="none">
              <a:solidFill>
                <a:schemeClr val="lt2"/>
              </a:solidFill>
              <a:latin typeface="Calibri"/>
              <a:ea typeface="Calibri"/>
              <a:cs typeface="Calibri"/>
              <a:sym typeface="Calibri"/>
            </a:endParaRPr>
          </a:p>
          <a:p>
            <a:pPr marL="457200" marR="0" lvl="0" indent="-342900" algn="l" rtl="0">
              <a:lnSpc>
                <a:spcPct val="100000"/>
              </a:lnSpc>
              <a:spcBef>
                <a:spcPts val="0"/>
              </a:spcBef>
              <a:spcAft>
                <a:spcPts val="0"/>
              </a:spcAft>
              <a:buClr>
                <a:schemeClr val="lt2"/>
              </a:buClr>
              <a:buSzPts val="1800"/>
              <a:buFont typeface="Calibri"/>
              <a:buChar char="●"/>
            </a:pPr>
            <a:r>
              <a:rPr lang="en" sz="1800" b="0" i="0" u="none" strike="noStrike" cap="none">
                <a:solidFill>
                  <a:schemeClr val="lt2"/>
                </a:solidFill>
                <a:latin typeface="Calibri"/>
                <a:ea typeface="Calibri"/>
                <a:cs typeface="Calibri"/>
                <a:sym typeface="Calibri"/>
              </a:rPr>
              <a:t>Someone wants to reproduce your results?</a:t>
            </a:r>
            <a:endParaRPr sz="1800" b="0" i="0" u="none" strike="noStrike" cap="none">
              <a:solidFill>
                <a:schemeClr val="lt2"/>
              </a:solidFill>
              <a:latin typeface="Calibri"/>
              <a:ea typeface="Calibri"/>
              <a:cs typeface="Calibri"/>
              <a:sym typeface="Calibri"/>
            </a:endParaRPr>
          </a:p>
        </p:txBody>
      </p:sp>
      <p:sp>
        <p:nvSpPr>
          <p:cNvPr id="99" name="Google Shape;99;p15"/>
          <p:cNvSpPr txBox="1"/>
          <p:nvPr/>
        </p:nvSpPr>
        <p:spPr>
          <a:xfrm>
            <a:off x="238125" y="4201100"/>
            <a:ext cx="3580500" cy="8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Calibri"/>
                <a:ea typeface="Calibri"/>
                <a:cs typeface="Calibri"/>
                <a:sym typeface="Calibri"/>
              </a:rPr>
              <a:t>When should you have considered how to </a:t>
            </a:r>
            <a:r>
              <a:rPr lang="en" sz="1800" b="0" i="1" u="none" strike="noStrike" cap="none">
                <a:solidFill>
                  <a:schemeClr val="lt2"/>
                </a:solidFill>
                <a:latin typeface="Calibri"/>
                <a:ea typeface="Calibri"/>
                <a:cs typeface="Calibri"/>
                <a:sym typeface="Calibri"/>
              </a:rPr>
              <a:t>engineer</a:t>
            </a:r>
            <a:r>
              <a:rPr lang="en" sz="1800" b="0" i="0" u="none" strike="noStrike" cap="none">
                <a:solidFill>
                  <a:schemeClr val="lt2"/>
                </a:solidFill>
                <a:latin typeface="Calibri"/>
                <a:ea typeface="Calibri"/>
                <a:cs typeface="Calibri"/>
                <a:sym typeface="Calibri"/>
              </a:rPr>
              <a:t> your software?</a:t>
            </a:r>
            <a:endParaRPr sz="1800" b="0" i="0" u="none" strike="noStrike" cap="none">
              <a:solidFill>
                <a:schemeClr val="lt2"/>
              </a:solidFill>
              <a:latin typeface="Calibri"/>
              <a:ea typeface="Calibri"/>
              <a:cs typeface="Calibri"/>
              <a:sym typeface="Calibri"/>
            </a:endParaRPr>
          </a:p>
        </p:txBody>
      </p:sp>
      <p:sp>
        <p:nvSpPr>
          <p:cNvPr id="100" name="Google Shape;100;p15"/>
          <p:cNvSpPr/>
          <p:nvPr/>
        </p:nvSpPr>
        <p:spPr>
          <a:xfrm>
            <a:off x="314325" y="2332866"/>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Project Partners</a:t>
            </a:r>
            <a:endParaRPr sz="1400" b="0" i="0" u="none" strike="noStrike" cap="none">
              <a:solidFill>
                <a:srgbClr val="000000"/>
              </a:solidFill>
              <a:latin typeface="Arial"/>
              <a:ea typeface="Arial"/>
              <a:cs typeface="Arial"/>
              <a:sym typeface="Arial"/>
            </a:endParaRPr>
          </a:p>
        </p:txBody>
      </p:sp>
      <p:sp>
        <p:nvSpPr>
          <p:cNvPr id="101" name="Google Shape;101;p15"/>
          <p:cNvSpPr/>
          <p:nvPr/>
        </p:nvSpPr>
        <p:spPr>
          <a:xfrm>
            <a:off x="314325" y="2981006"/>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Industry</a:t>
            </a:r>
            <a:endParaRPr sz="1400" b="0" i="0" u="none" strike="noStrike" cap="none">
              <a:solidFill>
                <a:srgbClr val="000000"/>
              </a:solidFill>
              <a:latin typeface="Arial"/>
              <a:ea typeface="Arial"/>
              <a:cs typeface="Arial"/>
              <a:sym typeface="Arial"/>
            </a:endParaRPr>
          </a:p>
        </p:txBody>
      </p:sp>
      <p:sp>
        <p:nvSpPr>
          <p:cNvPr id="102" name="Google Shape;102;p15"/>
          <p:cNvSpPr/>
          <p:nvPr/>
        </p:nvSpPr>
        <p:spPr>
          <a:xfrm>
            <a:off x="314325" y="3629138"/>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Other People</a:t>
            </a:r>
            <a:endParaRPr sz="1400" b="0" i="0" u="none" strike="noStrike" cap="none">
              <a:solidFill>
                <a:srgbClr val="000000"/>
              </a:solidFill>
              <a:latin typeface="Arial"/>
              <a:ea typeface="Arial"/>
              <a:cs typeface="Arial"/>
              <a:sym typeface="Arial"/>
            </a:endParaRPr>
          </a:p>
        </p:txBody>
      </p:sp>
      <p:cxnSp>
        <p:nvCxnSpPr>
          <p:cNvPr id="103" name="Google Shape;103;p15"/>
          <p:cNvCxnSpPr>
            <a:stCxn id="100" idx="3"/>
            <a:endCxn id="79" idx="2"/>
          </p:cNvCxnSpPr>
          <p:nvPr/>
        </p:nvCxnSpPr>
        <p:spPr>
          <a:xfrm rot="10800000" flipH="1">
            <a:off x="1469625" y="1952316"/>
            <a:ext cx="157800" cy="625200"/>
          </a:xfrm>
          <a:prstGeom prst="curvedConnector2">
            <a:avLst/>
          </a:prstGeom>
          <a:noFill/>
          <a:ln w="9525" cap="flat" cmpd="sng">
            <a:solidFill>
              <a:schemeClr val="accent5"/>
            </a:solidFill>
            <a:prstDash val="dash"/>
            <a:round/>
            <a:headEnd type="none" w="sm" len="sm"/>
            <a:tailEnd type="triangle" w="med" len="med"/>
          </a:ln>
        </p:spPr>
      </p:cxnSp>
      <p:cxnSp>
        <p:nvCxnSpPr>
          <p:cNvPr id="104" name="Google Shape;104;p15"/>
          <p:cNvCxnSpPr>
            <a:stCxn id="101" idx="3"/>
            <a:endCxn id="79" idx="2"/>
          </p:cNvCxnSpPr>
          <p:nvPr/>
        </p:nvCxnSpPr>
        <p:spPr>
          <a:xfrm rot="10800000" flipH="1">
            <a:off x="1469625" y="1952156"/>
            <a:ext cx="157800" cy="1273500"/>
          </a:xfrm>
          <a:prstGeom prst="curvedConnector2">
            <a:avLst/>
          </a:prstGeom>
          <a:noFill/>
          <a:ln w="9525" cap="flat" cmpd="sng">
            <a:solidFill>
              <a:schemeClr val="accent5"/>
            </a:solidFill>
            <a:prstDash val="dash"/>
            <a:round/>
            <a:headEnd type="none" w="sm" len="sm"/>
            <a:tailEnd type="triangle" w="med" len="med"/>
          </a:ln>
        </p:spPr>
      </p:cxnSp>
      <p:cxnSp>
        <p:nvCxnSpPr>
          <p:cNvPr id="105" name="Google Shape;105;p15"/>
          <p:cNvCxnSpPr>
            <a:stCxn id="101" idx="3"/>
            <a:endCxn id="80" idx="2"/>
          </p:cNvCxnSpPr>
          <p:nvPr/>
        </p:nvCxnSpPr>
        <p:spPr>
          <a:xfrm rot="10800000" flipH="1">
            <a:off x="1469625" y="2441456"/>
            <a:ext cx="1313100" cy="784200"/>
          </a:xfrm>
          <a:prstGeom prst="curvedConnector2">
            <a:avLst/>
          </a:prstGeom>
          <a:noFill/>
          <a:ln w="9525" cap="flat" cmpd="sng">
            <a:solidFill>
              <a:schemeClr val="accent5"/>
            </a:solidFill>
            <a:prstDash val="dash"/>
            <a:round/>
            <a:headEnd type="none" w="sm" len="sm"/>
            <a:tailEnd type="triangle" w="med" len="med"/>
          </a:ln>
        </p:spPr>
      </p:cxnSp>
      <p:cxnSp>
        <p:nvCxnSpPr>
          <p:cNvPr id="106" name="Google Shape;106;p15"/>
          <p:cNvCxnSpPr>
            <a:stCxn id="100" idx="3"/>
            <a:endCxn id="80" idx="2"/>
          </p:cNvCxnSpPr>
          <p:nvPr/>
        </p:nvCxnSpPr>
        <p:spPr>
          <a:xfrm rot="10800000" flipH="1">
            <a:off x="1469625" y="2441316"/>
            <a:ext cx="1313100" cy="136200"/>
          </a:xfrm>
          <a:prstGeom prst="curvedConnector2">
            <a:avLst/>
          </a:prstGeom>
          <a:noFill/>
          <a:ln w="9525" cap="flat" cmpd="sng">
            <a:solidFill>
              <a:schemeClr val="accent5"/>
            </a:solidFill>
            <a:prstDash val="dash"/>
            <a:round/>
            <a:headEnd type="none" w="sm" len="sm"/>
            <a:tailEnd type="triangle" w="med" len="med"/>
          </a:ln>
        </p:spPr>
      </p:cxnSp>
      <p:cxnSp>
        <p:nvCxnSpPr>
          <p:cNvPr id="107" name="Google Shape;107;p15"/>
          <p:cNvCxnSpPr>
            <a:stCxn id="101" idx="3"/>
            <a:endCxn id="81" idx="2"/>
          </p:cNvCxnSpPr>
          <p:nvPr/>
        </p:nvCxnSpPr>
        <p:spPr>
          <a:xfrm rot="10800000" flipH="1">
            <a:off x="1469625" y="2930456"/>
            <a:ext cx="2468400" cy="295200"/>
          </a:xfrm>
          <a:prstGeom prst="curvedConnector2">
            <a:avLst/>
          </a:prstGeom>
          <a:noFill/>
          <a:ln w="9525" cap="flat" cmpd="sng">
            <a:solidFill>
              <a:schemeClr val="accent5"/>
            </a:solidFill>
            <a:prstDash val="dash"/>
            <a:round/>
            <a:headEnd type="none" w="sm" len="sm"/>
            <a:tailEnd type="triangle" w="med" len="med"/>
          </a:ln>
        </p:spPr>
      </p:cxnSp>
      <p:cxnSp>
        <p:nvCxnSpPr>
          <p:cNvPr id="108" name="Google Shape;108;p15"/>
          <p:cNvCxnSpPr>
            <a:stCxn id="100" idx="3"/>
            <a:endCxn id="81" idx="2"/>
          </p:cNvCxnSpPr>
          <p:nvPr/>
        </p:nvCxnSpPr>
        <p:spPr>
          <a:xfrm>
            <a:off x="1469625" y="2577516"/>
            <a:ext cx="2468400" cy="353100"/>
          </a:xfrm>
          <a:prstGeom prst="curvedConnector4">
            <a:avLst>
              <a:gd name="adj1" fmla="val 38300"/>
              <a:gd name="adj2" fmla="val 167409"/>
            </a:avLst>
          </a:prstGeom>
          <a:noFill/>
          <a:ln w="9525" cap="flat" cmpd="sng">
            <a:solidFill>
              <a:schemeClr val="accent5"/>
            </a:solidFill>
            <a:prstDash val="dash"/>
            <a:round/>
            <a:headEnd type="none" w="sm" len="sm"/>
            <a:tailEnd type="triangle" w="med" len="med"/>
          </a:ln>
        </p:spPr>
      </p:cxnSp>
      <p:cxnSp>
        <p:nvCxnSpPr>
          <p:cNvPr id="109" name="Google Shape;109;p15"/>
          <p:cNvCxnSpPr>
            <a:stCxn id="101" idx="3"/>
            <a:endCxn id="82" idx="2"/>
          </p:cNvCxnSpPr>
          <p:nvPr/>
        </p:nvCxnSpPr>
        <p:spPr>
          <a:xfrm>
            <a:off x="1469625" y="3225656"/>
            <a:ext cx="3623700" cy="194100"/>
          </a:xfrm>
          <a:prstGeom prst="curvedConnector4">
            <a:avLst>
              <a:gd name="adj1" fmla="val 42030"/>
              <a:gd name="adj2" fmla="val 222633"/>
            </a:avLst>
          </a:prstGeom>
          <a:noFill/>
          <a:ln w="9525" cap="flat" cmpd="sng">
            <a:solidFill>
              <a:schemeClr val="accent5"/>
            </a:solidFill>
            <a:prstDash val="dash"/>
            <a:round/>
            <a:headEnd type="none" w="sm" len="sm"/>
            <a:tailEnd type="triangle" w="med" len="med"/>
          </a:ln>
        </p:spPr>
      </p:cxnSp>
      <p:cxnSp>
        <p:nvCxnSpPr>
          <p:cNvPr id="110" name="Google Shape;110;p15"/>
          <p:cNvCxnSpPr>
            <a:stCxn id="100" idx="3"/>
            <a:endCxn id="82" idx="2"/>
          </p:cNvCxnSpPr>
          <p:nvPr/>
        </p:nvCxnSpPr>
        <p:spPr>
          <a:xfrm>
            <a:off x="1469625" y="2577516"/>
            <a:ext cx="3623700" cy="842100"/>
          </a:xfrm>
          <a:prstGeom prst="curvedConnector4">
            <a:avLst>
              <a:gd name="adj1" fmla="val 42030"/>
              <a:gd name="adj2" fmla="val 128283"/>
            </a:avLst>
          </a:prstGeom>
          <a:noFill/>
          <a:ln w="9525" cap="flat" cmpd="sng">
            <a:solidFill>
              <a:schemeClr val="accent5"/>
            </a:solidFill>
            <a:prstDash val="dash"/>
            <a:round/>
            <a:headEnd type="none" w="sm" len="sm"/>
            <a:tailEnd type="triangle" w="med" len="med"/>
          </a:ln>
        </p:spPr>
      </p:cxnSp>
      <p:cxnSp>
        <p:nvCxnSpPr>
          <p:cNvPr id="111" name="Google Shape;111;p15"/>
          <p:cNvCxnSpPr>
            <a:endCxn id="81" idx="2"/>
          </p:cNvCxnSpPr>
          <p:nvPr/>
        </p:nvCxnSpPr>
        <p:spPr>
          <a:xfrm rot="10800000" flipH="1">
            <a:off x="1469675" y="2930513"/>
            <a:ext cx="2468400" cy="943500"/>
          </a:xfrm>
          <a:prstGeom prst="curvedConnector2">
            <a:avLst/>
          </a:prstGeom>
          <a:noFill/>
          <a:ln w="9525" cap="flat" cmpd="sng">
            <a:solidFill>
              <a:schemeClr val="accent5"/>
            </a:solidFill>
            <a:prstDash val="dash"/>
            <a:round/>
            <a:headEnd type="none" w="sm" len="sm"/>
            <a:tailEnd type="triangle" w="med" len="med"/>
          </a:ln>
        </p:spPr>
      </p:cxnSp>
      <p:cxnSp>
        <p:nvCxnSpPr>
          <p:cNvPr id="112" name="Google Shape;112;p15"/>
          <p:cNvCxnSpPr>
            <a:stCxn id="102" idx="3"/>
            <a:endCxn id="80" idx="2"/>
          </p:cNvCxnSpPr>
          <p:nvPr/>
        </p:nvCxnSpPr>
        <p:spPr>
          <a:xfrm rot="10800000" flipH="1">
            <a:off x="1469625" y="2441288"/>
            <a:ext cx="1313100" cy="1432500"/>
          </a:xfrm>
          <a:prstGeom prst="curvedConnector2">
            <a:avLst/>
          </a:prstGeom>
          <a:noFill/>
          <a:ln w="9525" cap="flat" cmpd="sng">
            <a:solidFill>
              <a:schemeClr val="accent5"/>
            </a:solidFill>
            <a:prstDash val="dash"/>
            <a:round/>
            <a:headEnd type="none" w="sm" len="sm"/>
            <a:tailEnd type="triangle" w="med" len="med"/>
          </a:ln>
        </p:spPr>
      </p:cxnSp>
      <p:sp>
        <p:nvSpPr>
          <p:cNvPr id="113" name="Google Shape;113;p15"/>
          <p:cNvSpPr/>
          <p:nvPr/>
        </p:nvSpPr>
        <p:spPr>
          <a:xfrm>
            <a:off x="7817775" y="2961806"/>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Graceful Decline</a:t>
            </a:r>
            <a:endParaRPr sz="1400" b="0" i="0" u="none" strike="noStrike" cap="none">
              <a:solidFill>
                <a:srgbClr val="000000"/>
              </a:solidFill>
              <a:latin typeface="Arial"/>
              <a:ea typeface="Arial"/>
              <a:cs typeface="Arial"/>
              <a:sym typeface="Arial"/>
            </a:endParaRPr>
          </a:p>
        </p:txBody>
      </p:sp>
      <p:cxnSp>
        <p:nvCxnSpPr>
          <p:cNvPr id="114" name="Google Shape;114;p15"/>
          <p:cNvCxnSpPr>
            <a:stCxn id="84" idx="3"/>
            <a:endCxn id="113" idx="2"/>
          </p:cNvCxnSpPr>
          <p:nvPr/>
        </p:nvCxnSpPr>
        <p:spPr>
          <a:xfrm rot="10800000" flipH="1">
            <a:off x="7981625" y="3451013"/>
            <a:ext cx="413700" cy="702300"/>
          </a:xfrm>
          <a:prstGeom prst="curvedConnector2">
            <a:avLst/>
          </a:prstGeom>
          <a:noFill/>
          <a:ln w="9525" cap="flat" cmpd="sng">
            <a:solidFill>
              <a:schemeClr val="accent5"/>
            </a:solidFill>
            <a:prstDash val="dash"/>
            <a:round/>
            <a:headEnd type="none" w="sm" len="sm"/>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 could go wrong?</a:t>
            </a:r>
            <a:endParaRPr/>
          </a:p>
        </p:txBody>
      </p:sp>
      <p:sp>
        <p:nvSpPr>
          <p:cNvPr id="120" name="Google Shape;120;p16"/>
          <p:cNvSpPr txBox="1">
            <a:spLocks noGrp="1"/>
          </p:cNvSpPr>
          <p:nvPr>
            <p:ph type="body" idx="1"/>
          </p:nvPr>
        </p:nvSpPr>
        <p:spPr>
          <a:xfrm>
            <a:off x="311700" y="1152475"/>
            <a:ext cx="5317200" cy="2141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en" sz="2400"/>
              <a:t>Ariane 5</a:t>
            </a:r>
            <a:br>
              <a:rPr lang="en" sz="2400"/>
            </a:br>
            <a:endParaRPr sz="800"/>
          </a:p>
          <a:p>
            <a:pPr marL="457200" lvl="0" indent="-381000" algn="l" rtl="0">
              <a:lnSpc>
                <a:spcPct val="115000"/>
              </a:lnSpc>
              <a:spcBef>
                <a:spcPts val="0"/>
              </a:spcBef>
              <a:spcAft>
                <a:spcPts val="0"/>
              </a:spcAft>
              <a:buSzPts val="2400"/>
              <a:buChar char="●"/>
            </a:pPr>
            <a:r>
              <a:rPr lang="en" sz="2400"/>
              <a:t>$7B development</a:t>
            </a:r>
            <a:br>
              <a:rPr lang="en" sz="2400"/>
            </a:br>
            <a:r>
              <a:rPr lang="en" sz="2400"/>
              <a:t>$500 milion rocket</a:t>
            </a:r>
            <a:br>
              <a:rPr lang="en" sz="2400"/>
            </a:br>
            <a:endParaRPr sz="800"/>
          </a:p>
          <a:p>
            <a:pPr marL="457200" lvl="0" indent="-381000" algn="l" rtl="0">
              <a:lnSpc>
                <a:spcPct val="115000"/>
              </a:lnSpc>
              <a:spcBef>
                <a:spcPts val="0"/>
              </a:spcBef>
              <a:spcAft>
                <a:spcPts val="0"/>
              </a:spcAft>
              <a:buSzPts val="2400"/>
              <a:buChar char="●"/>
            </a:pPr>
            <a:r>
              <a:rPr lang="en" sz="2400"/>
              <a:t>Used Ariane 4 code</a:t>
            </a:r>
            <a:endParaRPr sz="2400"/>
          </a:p>
        </p:txBody>
      </p:sp>
      <p:pic>
        <p:nvPicPr>
          <p:cNvPr id="121" name="Google Shape;121;p16"/>
          <p:cNvPicPr preferRelativeResize="0"/>
          <p:nvPr/>
        </p:nvPicPr>
        <p:blipFill rotWithShape="1">
          <a:blip r:embed="rId3">
            <a:alphaModFix/>
          </a:blip>
          <a:srcRect/>
          <a:stretch/>
        </p:blipFill>
        <p:spPr>
          <a:xfrm>
            <a:off x="5748250" y="995375"/>
            <a:ext cx="3314650" cy="2544250"/>
          </a:xfrm>
          <a:prstGeom prst="rect">
            <a:avLst/>
          </a:prstGeom>
          <a:noFill/>
          <a:ln>
            <a:noFill/>
          </a:ln>
        </p:spPr>
      </p:pic>
      <p:pic>
        <p:nvPicPr>
          <p:cNvPr id="122" name="Google Shape;122;p16"/>
          <p:cNvPicPr preferRelativeResize="0"/>
          <p:nvPr/>
        </p:nvPicPr>
        <p:blipFill rotWithShape="1">
          <a:blip r:embed="rId4">
            <a:alphaModFix/>
          </a:blip>
          <a:srcRect/>
          <a:stretch/>
        </p:blipFill>
        <p:spPr>
          <a:xfrm>
            <a:off x="471950" y="3653338"/>
            <a:ext cx="1973825" cy="1242275"/>
          </a:xfrm>
          <a:prstGeom prst="rect">
            <a:avLst/>
          </a:prstGeom>
          <a:noFill/>
          <a:ln>
            <a:noFill/>
          </a:ln>
        </p:spPr>
      </p:pic>
      <p:sp>
        <p:nvSpPr>
          <p:cNvPr id="123" name="Google Shape;123;p16"/>
          <p:cNvSpPr txBox="1"/>
          <p:nvPr/>
        </p:nvSpPr>
        <p:spPr>
          <a:xfrm>
            <a:off x="3022450" y="3898275"/>
            <a:ext cx="2349300" cy="75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Arial"/>
                <a:ea typeface="Arial"/>
                <a:cs typeface="Arial"/>
                <a:sym typeface="Arial"/>
              </a:rPr>
              <a:t>Loss of guidance &amp; altitude info</a:t>
            </a:r>
            <a:endParaRPr sz="2000" b="1" i="0" u="none" strike="noStrike" cap="none">
              <a:solidFill>
                <a:schemeClr val="dk1"/>
              </a:solidFill>
              <a:latin typeface="Arial"/>
              <a:ea typeface="Arial"/>
              <a:cs typeface="Arial"/>
              <a:sym typeface="Arial"/>
            </a:endParaRPr>
          </a:p>
        </p:txBody>
      </p:sp>
      <p:sp>
        <p:nvSpPr>
          <p:cNvPr id="124" name="Google Shape;124;p16"/>
          <p:cNvSpPr txBox="1"/>
          <p:nvPr/>
        </p:nvSpPr>
        <p:spPr>
          <a:xfrm>
            <a:off x="5890125" y="3898275"/>
            <a:ext cx="2868000" cy="75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Arial"/>
                <a:ea typeface="Arial"/>
                <a:cs typeface="Arial"/>
                <a:sym typeface="Arial"/>
              </a:rPr>
              <a:t>64-bit FP converted to 16-bit signed integer</a:t>
            </a:r>
            <a:endParaRPr sz="2000" b="1" i="0" u="none" strike="noStrike" cap="none">
              <a:solidFill>
                <a:schemeClr val="dk1"/>
              </a:solidFill>
              <a:latin typeface="Arial"/>
              <a:ea typeface="Arial"/>
              <a:cs typeface="Arial"/>
              <a:sym typeface="Arial"/>
            </a:endParaRPr>
          </a:p>
        </p:txBody>
      </p:sp>
      <p:cxnSp>
        <p:nvCxnSpPr>
          <p:cNvPr id="125" name="Google Shape;125;p16"/>
          <p:cNvCxnSpPr>
            <a:stCxn id="122" idx="3"/>
            <a:endCxn id="123" idx="1"/>
          </p:cNvCxnSpPr>
          <p:nvPr/>
        </p:nvCxnSpPr>
        <p:spPr>
          <a:xfrm>
            <a:off x="2445775" y="4274476"/>
            <a:ext cx="576600" cy="0"/>
          </a:xfrm>
          <a:prstGeom prst="straightConnector1">
            <a:avLst/>
          </a:prstGeom>
          <a:noFill/>
          <a:ln w="38100" cap="flat" cmpd="sng">
            <a:solidFill>
              <a:srgbClr val="6D9EEB"/>
            </a:solidFill>
            <a:prstDash val="solid"/>
            <a:round/>
            <a:headEnd type="none" w="sm" len="sm"/>
            <a:tailEnd type="stealth" w="med" len="med"/>
          </a:ln>
        </p:spPr>
      </p:cxnSp>
      <p:cxnSp>
        <p:nvCxnSpPr>
          <p:cNvPr id="126" name="Google Shape;126;p16"/>
          <p:cNvCxnSpPr>
            <a:stCxn id="123" idx="3"/>
            <a:endCxn id="124" idx="1"/>
          </p:cNvCxnSpPr>
          <p:nvPr/>
        </p:nvCxnSpPr>
        <p:spPr>
          <a:xfrm>
            <a:off x="5371750" y="4274475"/>
            <a:ext cx="518400" cy="0"/>
          </a:xfrm>
          <a:prstGeom prst="straightConnector1">
            <a:avLst/>
          </a:prstGeom>
          <a:noFill/>
          <a:ln w="38100" cap="flat" cmpd="sng">
            <a:solidFill>
              <a:srgbClr val="6D9EEB"/>
            </a:solidFill>
            <a:prstDash val="solid"/>
            <a:round/>
            <a:headEnd type="none" w="sm" len="sm"/>
            <a:tailEnd type="stealth" w="med" len="med"/>
          </a:ln>
        </p:spPr>
      </p:cxnSp>
      <p:pic>
        <p:nvPicPr>
          <p:cNvPr id="127" name="Google Shape;127;p16"/>
          <p:cNvPicPr preferRelativeResize="0"/>
          <p:nvPr/>
        </p:nvPicPr>
        <p:blipFill rotWithShape="1">
          <a:blip r:embed="rId5">
            <a:alphaModFix/>
          </a:blip>
          <a:srcRect/>
          <a:stretch/>
        </p:blipFill>
        <p:spPr>
          <a:xfrm rot="-939015">
            <a:off x="1641781" y="606734"/>
            <a:ext cx="5739537" cy="372915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1000"/>
                                        <p:tgtEl>
                                          <p:spTgt spid="1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fade">
                                      <p:cBhvr>
                                        <p:cTn id="12" dur="10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Where are you?</a:t>
            </a:r>
            <a:endParaRPr/>
          </a:p>
        </p:txBody>
      </p:sp>
      <p:grpSp>
        <p:nvGrpSpPr>
          <p:cNvPr id="133" name="Google Shape;133;p17"/>
          <p:cNvGrpSpPr/>
          <p:nvPr/>
        </p:nvGrpSpPr>
        <p:grpSpPr>
          <a:xfrm>
            <a:off x="84600" y="681300"/>
            <a:ext cx="8602200" cy="3814500"/>
            <a:chOff x="84600" y="681300"/>
            <a:chExt cx="8602200" cy="3814500"/>
          </a:xfrm>
        </p:grpSpPr>
        <p:sp>
          <p:nvSpPr>
            <p:cNvPr id="134" name="Google Shape;134;p17"/>
            <p:cNvSpPr txBox="1"/>
            <p:nvPr/>
          </p:nvSpPr>
          <p:spPr>
            <a:xfrm>
              <a:off x="84600" y="2156100"/>
              <a:ext cx="20490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CC0000"/>
                  </a:solidFill>
                  <a:latin typeface="Merriweather"/>
                  <a:ea typeface="Merriweather"/>
                  <a:cs typeface="Merriweather"/>
                  <a:sym typeface="Merriweather"/>
                </a:rPr>
                <a:t>Software</a:t>
              </a:r>
              <a:br>
                <a:rPr lang="en" sz="2100" b="0" i="0" u="none" strike="noStrike" cap="none">
                  <a:solidFill>
                    <a:srgbClr val="CC0000"/>
                  </a:solidFill>
                  <a:latin typeface="Merriweather"/>
                  <a:ea typeface="Merriweather"/>
                  <a:cs typeface="Merriweather"/>
                  <a:sym typeface="Merriweather"/>
                </a:rPr>
              </a:br>
              <a:r>
                <a:rPr lang="en" sz="2100" b="0" i="0" u="none" strike="noStrike" cap="none">
                  <a:solidFill>
                    <a:srgbClr val="CC0000"/>
                  </a:solidFill>
                  <a:latin typeface="Merriweather"/>
                  <a:ea typeface="Merriweather"/>
                  <a:cs typeface="Merriweather"/>
                  <a:sym typeface="Merriweather"/>
                </a:rPr>
                <a:t>Engineering</a:t>
              </a:r>
              <a:endParaRPr sz="2100" b="0" i="0" u="none" strike="noStrike" cap="none">
                <a:solidFill>
                  <a:srgbClr val="CC0000"/>
                </a:solidFill>
                <a:latin typeface="Merriweather"/>
                <a:ea typeface="Merriweather"/>
                <a:cs typeface="Merriweather"/>
                <a:sym typeface="Merriweather"/>
              </a:endParaRPr>
            </a:p>
          </p:txBody>
        </p:sp>
        <p:sp>
          <p:nvSpPr>
            <p:cNvPr id="135" name="Google Shape;135;p17"/>
            <p:cNvSpPr txBox="1"/>
            <p:nvPr/>
          </p:nvSpPr>
          <p:spPr>
            <a:xfrm>
              <a:off x="6858000" y="2235300"/>
              <a:ext cx="1828800" cy="507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1155CC"/>
                  </a:solidFill>
                  <a:latin typeface="Merriweather"/>
                  <a:ea typeface="Merriweather"/>
                  <a:cs typeface="Merriweather"/>
                  <a:sym typeface="Merriweather"/>
                </a:rPr>
                <a:t>Research</a:t>
              </a:r>
              <a:endParaRPr sz="2100" b="0" i="0" u="none" strike="noStrike" cap="none">
                <a:solidFill>
                  <a:srgbClr val="1155CC"/>
                </a:solidFill>
                <a:latin typeface="Merriweather"/>
                <a:ea typeface="Merriweather"/>
                <a:cs typeface="Merriweather"/>
                <a:sym typeface="Merriweather"/>
              </a:endParaRPr>
            </a:p>
          </p:txBody>
        </p:sp>
        <p:cxnSp>
          <p:nvCxnSpPr>
            <p:cNvPr id="136" name="Google Shape;136;p17"/>
            <p:cNvCxnSpPr/>
            <p:nvPr/>
          </p:nvCxnSpPr>
          <p:spPr>
            <a:xfrm>
              <a:off x="2133600" y="2514600"/>
              <a:ext cx="2362200" cy="0"/>
            </a:xfrm>
            <a:prstGeom prst="straightConnector1">
              <a:avLst/>
            </a:prstGeom>
            <a:noFill/>
            <a:ln w="38100" cap="flat" cmpd="sng">
              <a:solidFill>
                <a:srgbClr val="CC0000"/>
              </a:solidFill>
              <a:prstDash val="solid"/>
              <a:round/>
              <a:headEnd type="oval" w="med" len="med"/>
              <a:tailEnd type="none" w="sm" len="sm"/>
            </a:ln>
          </p:spPr>
        </p:cxnSp>
        <p:cxnSp>
          <p:nvCxnSpPr>
            <p:cNvPr id="137" name="Google Shape;137;p17"/>
            <p:cNvCxnSpPr/>
            <p:nvPr/>
          </p:nvCxnSpPr>
          <p:spPr>
            <a:xfrm rot="10800000">
              <a:off x="4495800" y="2514600"/>
              <a:ext cx="2362200" cy="0"/>
            </a:xfrm>
            <a:prstGeom prst="straightConnector1">
              <a:avLst/>
            </a:prstGeom>
            <a:noFill/>
            <a:ln w="38100" cap="flat" cmpd="sng">
              <a:solidFill>
                <a:srgbClr val="1155CC"/>
              </a:solidFill>
              <a:prstDash val="solid"/>
              <a:round/>
              <a:headEnd type="oval" w="med" len="med"/>
              <a:tailEnd type="none" w="sm" len="sm"/>
            </a:ln>
          </p:spPr>
        </p:cxnSp>
        <p:sp>
          <p:nvSpPr>
            <p:cNvPr id="138" name="Google Shape;138;p17"/>
            <p:cNvSpPr txBox="1"/>
            <p:nvPr/>
          </p:nvSpPr>
          <p:spPr>
            <a:xfrm>
              <a:off x="4800600" y="3657600"/>
              <a:ext cx="17526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Merriweather"/>
                  <a:ea typeface="Merriweather"/>
                  <a:cs typeface="Merriweather"/>
                  <a:sym typeface="Merriweather"/>
                </a:rPr>
                <a:t>Researcher</a:t>
              </a:r>
              <a:br>
                <a:rPr lang="en" sz="1800" b="0" i="0" u="none" strike="noStrike" cap="none">
                  <a:solidFill>
                    <a:schemeClr val="dk1"/>
                  </a:solidFill>
                  <a:latin typeface="Merriweather"/>
                  <a:ea typeface="Merriweather"/>
                  <a:cs typeface="Merriweather"/>
                  <a:sym typeface="Merriweather"/>
                </a:rPr>
              </a:br>
              <a:r>
                <a:rPr lang="en" sz="1800" b="0" i="0" u="none" strike="noStrike" cap="none">
                  <a:solidFill>
                    <a:schemeClr val="dk1"/>
                  </a:solidFill>
                  <a:latin typeface="Merriweather"/>
                  <a:ea typeface="Merriweather"/>
                  <a:cs typeface="Merriweather"/>
                  <a:sym typeface="Merriweather"/>
                </a:rPr>
                <a:t>developer</a:t>
              </a:r>
              <a:endParaRPr sz="1800" b="0" i="0" u="none" strike="noStrike" cap="none">
                <a:solidFill>
                  <a:schemeClr val="dk1"/>
                </a:solidFill>
                <a:latin typeface="Merriweather"/>
                <a:ea typeface="Merriweather"/>
                <a:cs typeface="Merriweather"/>
                <a:sym typeface="Merriweather"/>
              </a:endParaRPr>
            </a:p>
          </p:txBody>
        </p:sp>
        <p:sp>
          <p:nvSpPr>
            <p:cNvPr id="139" name="Google Shape;139;p17"/>
            <p:cNvSpPr txBox="1"/>
            <p:nvPr/>
          </p:nvSpPr>
          <p:spPr>
            <a:xfrm>
              <a:off x="5867400" y="681300"/>
              <a:ext cx="1752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Merriweather"/>
                  <a:ea typeface="Merriweather"/>
                  <a:cs typeface="Merriweather"/>
                  <a:sym typeface="Merriweather"/>
                </a:rPr>
                <a:t>Researcher</a:t>
              </a:r>
              <a:endParaRPr sz="1800" b="0" i="0" u="none" strike="noStrike" cap="none">
                <a:solidFill>
                  <a:schemeClr val="dk1"/>
                </a:solidFill>
                <a:latin typeface="Merriweather"/>
                <a:ea typeface="Merriweather"/>
                <a:cs typeface="Merriweather"/>
                <a:sym typeface="Merriweather"/>
              </a:endParaRPr>
            </a:p>
          </p:txBody>
        </p:sp>
        <p:sp>
          <p:nvSpPr>
            <p:cNvPr id="140" name="Google Shape;140;p17"/>
            <p:cNvSpPr txBox="1"/>
            <p:nvPr/>
          </p:nvSpPr>
          <p:spPr>
            <a:xfrm>
              <a:off x="1371600" y="3756900"/>
              <a:ext cx="17526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Merriweather"/>
                  <a:ea typeface="Merriweather"/>
                  <a:cs typeface="Merriweather"/>
                  <a:sym typeface="Merriweather"/>
                </a:rPr>
                <a:t>Software Engineer</a:t>
              </a:r>
              <a:endParaRPr sz="1800" b="0" i="0" u="none" strike="noStrike" cap="none">
                <a:solidFill>
                  <a:schemeClr val="dk1"/>
                </a:solidFill>
                <a:latin typeface="Merriweather"/>
                <a:ea typeface="Merriweather"/>
                <a:cs typeface="Merriweather"/>
                <a:sym typeface="Merriweather"/>
              </a:endParaRPr>
            </a:p>
          </p:txBody>
        </p:sp>
        <p:cxnSp>
          <p:nvCxnSpPr>
            <p:cNvPr id="141" name="Google Shape;141;p17"/>
            <p:cNvCxnSpPr/>
            <p:nvPr/>
          </p:nvCxnSpPr>
          <p:spPr>
            <a:xfrm rot="10800000">
              <a:off x="2209800" y="2819400"/>
              <a:ext cx="0" cy="838200"/>
            </a:xfrm>
            <a:prstGeom prst="straightConnector1">
              <a:avLst/>
            </a:prstGeom>
            <a:noFill/>
            <a:ln w="28575" cap="flat" cmpd="sng">
              <a:solidFill>
                <a:schemeClr val="dk1"/>
              </a:solidFill>
              <a:prstDash val="solid"/>
              <a:round/>
              <a:headEnd type="none" w="sm" len="sm"/>
              <a:tailEnd type="triangle" w="med" len="med"/>
            </a:ln>
          </p:spPr>
        </p:cxnSp>
        <p:cxnSp>
          <p:nvCxnSpPr>
            <p:cNvPr id="142" name="Google Shape;142;p17"/>
            <p:cNvCxnSpPr/>
            <p:nvPr/>
          </p:nvCxnSpPr>
          <p:spPr>
            <a:xfrm rot="10800000">
              <a:off x="5638800" y="2743200"/>
              <a:ext cx="0" cy="838200"/>
            </a:xfrm>
            <a:prstGeom prst="straightConnector1">
              <a:avLst/>
            </a:prstGeom>
            <a:noFill/>
            <a:ln w="28575" cap="flat" cmpd="sng">
              <a:solidFill>
                <a:schemeClr val="dk1"/>
              </a:solidFill>
              <a:prstDash val="solid"/>
              <a:round/>
              <a:headEnd type="none" w="sm" len="sm"/>
              <a:tailEnd type="triangle" w="med" len="med"/>
            </a:ln>
          </p:spPr>
        </p:cxnSp>
        <p:cxnSp>
          <p:nvCxnSpPr>
            <p:cNvPr id="143" name="Google Shape;143;p17"/>
            <p:cNvCxnSpPr/>
            <p:nvPr/>
          </p:nvCxnSpPr>
          <p:spPr>
            <a:xfrm>
              <a:off x="6781800" y="1219200"/>
              <a:ext cx="0" cy="990600"/>
            </a:xfrm>
            <a:prstGeom prst="straightConnector1">
              <a:avLst/>
            </a:prstGeom>
            <a:noFill/>
            <a:ln w="28575" cap="flat" cmpd="sng">
              <a:solidFill>
                <a:schemeClr val="dk1"/>
              </a:solidFill>
              <a:prstDash val="solid"/>
              <a:round/>
              <a:headEnd type="none" w="sm" len="sm"/>
              <a:tailEnd type="triangle" w="med" len="med"/>
            </a:ln>
          </p:spPr>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What's the story?</a:t>
            </a:r>
            <a:endParaRPr/>
          </a:p>
        </p:txBody>
      </p:sp>
      <p:sp>
        <p:nvSpPr>
          <p:cNvPr id="149" name="Google Shape;149;p18"/>
          <p:cNvSpPr txBox="1">
            <a:spLocks noGrp="1"/>
          </p:cNvSpPr>
          <p:nvPr>
            <p:ph type="body" idx="1"/>
          </p:nvPr>
        </p:nvSpPr>
        <p:spPr>
          <a:xfrm>
            <a:off x="311700" y="1152475"/>
            <a:ext cx="8520600" cy="3902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b="1">
                <a:solidFill>
                  <a:srgbClr val="FF9900"/>
                </a:solidFill>
              </a:rPr>
              <a:t>RSE community - and demands on it - is growing</a:t>
            </a:r>
            <a:endParaRPr b="1">
              <a:solidFill>
                <a:srgbClr val="FF9900"/>
              </a:solidFill>
            </a:endParaRPr>
          </a:p>
          <a:p>
            <a:pPr marL="914400" lvl="1" indent="-317500" algn="l" rtl="0">
              <a:lnSpc>
                <a:spcPct val="115000"/>
              </a:lnSpc>
              <a:spcBef>
                <a:spcPts val="0"/>
              </a:spcBef>
              <a:spcAft>
                <a:spcPts val="0"/>
              </a:spcAft>
              <a:buSzPts val="1400"/>
              <a:buChar char="○"/>
            </a:pPr>
            <a:r>
              <a:rPr lang="en"/>
              <a:t>Need for further upskilling</a:t>
            </a:r>
            <a:endParaRPr/>
          </a:p>
          <a:p>
            <a:pPr marL="914400" lvl="1" indent="-317500" algn="l" rtl="0">
              <a:lnSpc>
                <a:spcPct val="115000"/>
              </a:lnSpc>
              <a:spcBef>
                <a:spcPts val="0"/>
              </a:spcBef>
              <a:spcAft>
                <a:spcPts val="0"/>
              </a:spcAft>
              <a:buSzPts val="1400"/>
              <a:buChar char="○"/>
            </a:pPr>
            <a:r>
              <a:rPr lang="en"/>
              <a:t>Clear gaps in training provision</a:t>
            </a:r>
            <a:endParaRPr/>
          </a:p>
          <a:p>
            <a:pPr marL="457200" lvl="0" indent="-342900" algn="l" rtl="0">
              <a:lnSpc>
                <a:spcPct val="115000"/>
              </a:lnSpc>
              <a:spcBef>
                <a:spcPts val="0"/>
              </a:spcBef>
              <a:spcAft>
                <a:spcPts val="0"/>
              </a:spcAft>
              <a:buSzPts val="1800"/>
              <a:buChar char="●"/>
            </a:pPr>
            <a:r>
              <a:rPr lang="en" b="1">
                <a:solidFill>
                  <a:srgbClr val="FF9900"/>
                </a:solidFill>
              </a:rPr>
              <a:t>May 2020 - Institute develops new intermediate course</a:t>
            </a:r>
            <a:endParaRPr b="1">
              <a:solidFill>
                <a:srgbClr val="FF9900"/>
              </a:solidFill>
            </a:endParaRPr>
          </a:p>
          <a:p>
            <a:pPr marL="914400" lvl="1" indent="-317500" algn="l" rtl="0">
              <a:lnSpc>
                <a:spcPct val="115000"/>
              </a:lnSpc>
              <a:spcBef>
                <a:spcPts val="0"/>
              </a:spcBef>
              <a:spcAft>
                <a:spcPts val="0"/>
              </a:spcAft>
              <a:buSzPts val="1400"/>
              <a:buChar char="○"/>
            </a:pPr>
            <a:r>
              <a:rPr lang="en"/>
              <a:t>Previous initiatives pointed to key upskilling areas</a:t>
            </a:r>
            <a:endParaRPr/>
          </a:p>
          <a:p>
            <a:pPr marL="914400" lvl="1" indent="-317500" algn="l" rtl="0">
              <a:lnSpc>
                <a:spcPct val="115000"/>
              </a:lnSpc>
              <a:spcBef>
                <a:spcPts val="0"/>
              </a:spcBef>
              <a:spcAft>
                <a:spcPts val="0"/>
              </a:spcAft>
              <a:buSzPts val="1400"/>
              <a:buChar char="○"/>
            </a:pPr>
            <a:r>
              <a:rPr lang="en"/>
              <a:t>Taking into account training delivery constraints</a:t>
            </a:r>
            <a:br>
              <a:rPr lang="en"/>
            </a:br>
            <a:endParaRPr/>
          </a:p>
          <a:p>
            <a:pPr marL="457200" lvl="0" indent="-342900" algn="l" rtl="0">
              <a:lnSpc>
                <a:spcPct val="115000"/>
              </a:lnSpc>
              <a:spcBef>
                <a:spcPts val="0"/>
              </a:spcBef>
              <a:spcAft>
                <a:spcPts val="0"/>
              </a:spcAft>
              <a:buSzPts val="1800"/>
              <a:buChar char="●"/>
            </a:pPr>
            <a:r>
              <a:rPr lang="en" b="1">
                <a:solidFill>
                  <a:srgbClr val="FF9900"/>
                </a:solidFill>
              </a:rPr>
              <a:t>March, April, July 2021 - internal and external pilots</a:t>
            </a:r>
            <a:endParaRPr/>
          </a:p>
          <a:p>
            <a:pPr marL="457200" lvl="0" indent="-342900" algn="l" rtl="0">
              <a:lnSpc>
                <a:spcPct val="115000"/>
              </a:lnSpc>
              <a:spcBef>
                <a:spcPts val="0"/>
              </a:spcBef>
              <a:spcAft>
                <a:spcPts val="0"/>
              </a:spcAft>
              <a:buSzPts val="1800"/>
              <a:buChar char="●"/>
            </a:pPr>
            <a:r>
              <a:rPr lang="en" b="1">
                <a:solidFill>
                  <a:srgbClr val="FF9900"/>
                </a:solidFill>
              </a:rPr>
              <a:t>July - October 2021 - refinement, Carpentry Incubator</a:t>
            </a:r>
            <a:endParaRPr b="1">
              <a:solidFill>
                <a:srgbClr val="FF9900"/>
              </a:solidFill>
            </a:endParaRPr>
          </a:p>
          <a:p>
            <a:pPr marL="457200" lvl="0" indent="-342900" algn="l" rtl="0">
              <a:lnSpc>
                <a:spcPct val="115000"/>
              </a:lnSpc>
              <a:spcBef>
                <a:spcPts val="0"/>
              </a:spcBef>
              <a:spcAft>
                <a:spcPts val="0"/>
              </a:spcAft>
              <a:buSzPts val="1800"/>
              <a:buChar char="●"/>
            </a:pPr>
            <a:r>
              <a:rPr lang="en" b="1">
                <a:solidFill>
                  <a:srgbClr val="FF9900"/>
                </a:solidFill>
              </a:rPr>
              <a:t>Dec 2021 - refinement, move to beta</a:t>
            </a:r>
            <a:br>
              <a:rPr lang="en" b="1">
                <a:solidFill>
                  <a:srgbClr val="FF9900"/>
                </a:solidFill>
              </a:rPr>
            </a:br>
            <a:endParaRPr b="1">
              <a:solidFill>
                <a:srgbClr val="FF9900"/>
              </a:solidFill>
            </a:endParaRPr>
          </a:p>
          <a:p>
            <a:pPr marL="457200" lvl="0" indent="-342900" algn="l" rtl="0">
              <a:lnSpc>
                <a:spcPct val="115000"/>
              </a:lnSpc>
              <a:spcBef>
                <a:spcPts val="0"/>
              </a:spcBef>
              <a:spcAft>
                <a:spcPts val="0"/>
              </a:spcAft>
              <a:buSzPts val="1800"/>
              <a:buChar char="●"/>
            </a:pPr>
            <a:r>
              <a:rPr lang="en" b="1">
                <a:solidFill>
                  <a:srgbClr val="FF9900"/>
                </a:solidFill>
              </a:rPr>
              <a:t>Beyond - academic &amp; industrial workshops, general reuse</a:t>
            </a:r>
            <a:endParaRPr b="1">
              <a:solidFill>
                <a:srgbClr val="FF9900"/>
              </a:solidFill>
            </a:endParaRPr>
          </a:p>
        </p:txBody>
      </p:sp>
      <p:sp>
        <p:nvSpPr>
          <p:cNvPr id="150" name="Google Shape;150;p18"/>
          <p:cNvSpPr txBox="1"/>
          <p:nvPr/>
        </p:nvSpPr>
        <p:spPr>
          <a:xfrm>
            <a:off x="7457550" y="1966950"/>
            <a:ext cx="1546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1" u="none" strike="noStrike" cap="none">
                <a:solidFill>
                  <a:schemeClr val="accent5"/>
                </a:solidFill>
                <a:latin typeface="Arial"/>
                <a:ea typeface="Arial"/>
                <a:cs typeface="Arial"/>
                <a:sym typeface="Arial"/>
              </a:rPr>
              <a:t>Pre-alpha</a:t>
            </a:r>
            <a:endParaRPr sz="1600" b="1" i="1" u="none" strike="noStrike" cap="none">
              <a:solidFill>
                <a:schemeClr val="accent5"/>
              </a:solidFill>
              <a:latin typeface="Arial"/>
              <a:ea typeface="Arial"/>
              <a:cs typeface="Arial"/>
              <a:sym typeface="Arial"/>
            </a:endParaRPr>
          </a:p>
        </p:txBody>
      </p:sp>
      <p:sp>
        <p:nvSpPr>
          <p:cNvPr id="151" name="Google Shape;151;p18"/>
          <p:cNvSpPr txBox="1"/>
          <p:nvPr/>
        </p:nvSpPr>
        <p:spPr>
          <a:xfrm>
            <a:off x="7457550" y="3352800"/>
            <a:ext cx="1546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1" u="none" strike="noStrike" cap="none">
                <a:solidFill>
                  <a:schemeClr val="accent5"/>
                </a:solidFill>
                <a:latin typeface="Arial"/>
                <a:ea typeface="Arial"/>
                <a:cs typeface="Arial"/>
                <a:sym typeface="Arial"/>
              </a:rPr>
              <a:t>Alpha</a:t>
            </a:r>
            <a:endParaRPr sz="1600" b="1" i="1" u="none" strike="noStrike" cap="none">
              <a:solidFill>
                <a:schemeClr val="accent5"/>
              </a:solidFill>
              <a:latin typeface="Arial"/>
              <a:ea typeface="Arial"/>
              <a:cs typeface="Arial"/>
              <a:sym typeface="Arial"/>
            </a:endParaRPr>
          </a:p>
        </p:txBody>
      </p:sp>
      <p:sp>
        <p:nvSpPr>
          <p:cNvPr id="152" name="Google Shape;152;p18"/>
          <p:cNvSpPr txBox="1"/>
          <p:nvPr/>
        </p:nvSpPr>
        <p:spPr>
          <a:xfrm>
            <a:off x="7457550" y="3657600"/>
            <a:ext cx="1546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1" u="none" strike="noStrike" cap="none">
                <a:solidFill>
                  <a:schemeClr val="accent5"/>
                </a:solidFill>
                <a:latin typeface="Arial"/>
                <a:ea typeface="Arial"/>
                <a:cs typeface="Arial"/>
                <a:sym typeface="Arial"/>
              </a:rPr>
              <a:t>Beta - stable</a:t>
            </a:r>
            <a:endParaRPr sz="1600" b="1" i="1" u="none" strike="noStrike" cap="none">
              <a:solidFill>
                <a:schemeClr val="accent5"/>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56"/>
        <p:cNvGrpSpPr/>
        <p:nvPr/>
      </p:nvGrpSpPr>
      <p:grpSpPr>
        <a:xfrm>
          <a:off x="0" y="0"/>
          <a:ext cx="0" cy="0"/>
          <a:chOff x="0" y="0"/>
          <a:chExt cx="0" cy="0"/>
        </a:xfrm>
      </p:grpSpPr>
      <p:sp>
        <p:nvSpPr>
          <p:cNvPr id="157" name="Google Shape;157;p19"/>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Zoom etiquette &amp; instructions</a:t>
            </a:r>
            <a:endParaRPr/>
          </a:p>
          <a:p>
            <a:pPr marL="0" lvl="0" indent="0" algn="l" rtl="0">
              <a:lnSpc>
                <a:spcPct val="100000"/>
              </a:lnSpc>
              <a:spcBef>
                <a:spcPts val="0"/>
              </a:spcBef>
              <a:spcAft>
                <a:spcPts val="0"/>
              </a:spcAft>
              <a:buSzPts val="2800"/>
              <a:buNone/>
            </a:pPr>
            <a:endParaRPr/>
          </a:p>
        </p:txBody>
      </p:sp>
      <p:sp>
        <p:nvSpPr>
          <p:cNvPr id="158" name="Google Shape;158;p19"/>
          <p:cNvSpPr txBox="1">
            <a:spLocks noGrp="1"/>
          </p:cNvSpPr>
          <p:nvPr>
            <p:ph type="body" idx="1"/>
          </p:nvPr>
        </p:nvSpPr>
        <p:spPr>
          <a:xfrm>
            <a:off x="311700" y="691650"/>
            <a:ext cx="8520600" cy="4335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ADADAD"/>
              </a:buClr>
              <a:buSzPts val="1800"/>
              <a:buChar char="●"/>
            </a:pPr>
            <a:r>
              <a:rPr lang="en" b="1"/>
              <a:t>Rename yourselves to use at least your first name</a:t>
            </a:r>
            <a:endParaRPr b="1"/>
          </a:p>
          <a:p>
            <a:pPr marL="457200" lvl="0" indent="-342900" algn="l" rtl="0">
              <a:lnSpc>
                <a:spcPct val="115000"/>
              </a:lnSpc>
              <a:spcBef>
                <a:spcPts val="0"/>
              </a:spcBef>
              <a:spcAft>
                <a:spcPts val="0"/>
              </a:spcAft>
              <a:buClr>
                <a:srgbClr val="ADADAD"/>
              </a:buClr>
              <a:buSzPts val="1800"/>
              <a:buChar char="●"/>
            </a:pPr>
            <a:r>
              <a:rPr lang="en" b="1"/>
              <a:t>Mute yourselves unless speaking  &amp; share video if you like</a:t>
            </a:r>
            <a:endParaRPr b="1"/>
          </a:p>
          <a:p>
            <a:pPr marL="457200" lvl="0" indent="-342900" algn="l" rtl="0">
              <a:lnSpc>
                <a:spcPct val="115000"/>
              </a:lnSpc>
              <a:spcBef>
                <a:spcPts val="0"/>
              </a:spcBef>
              <a:spcAft>
                <a:spcPts val="0"/>
              </a:spcAft>
              <a:buClr>
                <a:srgbClr val="ADADAD"/>
              </a:buClr>
              <a:buSzPts val="1800"/>
              <a:buChar char="●"/>
            </a:pPr>
            <a:r>
              <a:rPr lang="en" b="1"/>
              <a:t>If you need to step out at any time, please feel free to do so!</a:t>
            </a:r>
            <a:br>
              <a:rPr lang="en"/>
            </a:br>
            <a:endParaRPr sz="800"/>
          </a:p>
          <a:p>
            <a:pPr marL="457200" lvl="0" indent="-342900" algn="l" rtl="0">
              <a:lnSpc>
                <a:spcPct val="115000"/>
              </a:lnSpc>
              <a:spcBef>
                <a:spcPts val="0"/>
              </a:spcBef>
              <a:spcAft>
                <a:spcPts val="0"/>
              </a:spcAft>
              <a:buClr>
                <a:srgbClr val="ADADAD"/>
              </a:buClr>
              <a:buSzPts val="1800"/>
              <a:buChar char="●"/>
            </a:pPr>
            <a:r>
              <a:rPr lang="en" b="1">
                <a:solidFill>
                  <a:schemeClr val="accent4"/>
                </a:solidFill>
              </a:rPr>
              <a:t>Main Zoom room</a:t>
            </a:r>
            <a:endParaRPr b="1">
              <a:solidFill>
                <a:schemeClr val="accent4"/>
              </a:solidFill>
            </a:endParaRPr>
          </a:p>
          <a:p>
            <a:pPr marL="914400" lvl="1" indent="-317500" algn="l" rtl="0">
              <a:lnSpc>
                <a:spcPct val="115000"/>
              </a:lnSpc>
              <a:spcBef>
                <a:spcPts val="0"/>
              </a:spcBef>
              <a:spcAft>
                <a:spcPts val="0"/>
              </a:spcAft>
              <a:buClr>
                <a:srgbClr val="ADADAD"/>
              </a:buClr>
              <a:buSzPts val="1400"/>
              <a:buChar char="○"/>
            </a:pPr>
            <a:r>
              <a:rPr lang="en" b="1">
                <a:solidFill>
                  <a:srgbClr val="ADADAD"/>
                </a:solidFill>
              </a:rPr>
              <a:t>Zoom</a:t>
            </a:r>
            <a:r>
              <a:rPr lang="en">
                <a:solidFill>
                  <a:srgbClr val="ADADAD"/>
                </a:solidFill>
              </a:rPr>
              <a:t> </a:t>
            </a:r>
            <a:r>
              <a:rPr lang="en" b="1">
                <a:solidFill>
                  <a:srgbClr val="ADADAD"/>
                </a:solidFill>
              </a:rPr>
              <a:t>Reactions</a:t>
            </a:r>
            <a:r>
              <a:rPr lang="en">
                <a:solidFill>
                  <a:srgbClr val="ADADAD"/>
                </a:solidFill>
              </a:rPr>
              <a:t> (yes/no indicators) - to get feedback from you about your progress when in main Zoom room</a:t>
            </a:r>
            <a:endParaRPr>
              <a:solidFill>
                <a:srgbClr val="ADADAD"/>
              </a:solidFill>
            </a:endParaRPr>
          </a:p>
          <a:p>
            <a:pPr marL="914400" lvl="1" indent="-317500" algn="l" rtl="0">
              <a:lnSpc>
                <a:spcPct val="115000"/>
              </a:lnSpc>
              <a:spcBef>
                <a:spcPts val="0"/>
              </a:spcBef>
              <a:spcAft>
                <a:spcPts val="0"/>
              </a:spcAft>
              <a:buClr>
                <a:srgbClr val="ADADAD"/>
              </a:buClr>
              <a:buSzPts val="1400"/>
              <a:buChar char="○"/>
            </a:pPr>
            <a:r>
              <a:rPr lang="en" b="1">
                <a:solidFill>
                  <a:srgbClr val="ADADAD"/>
                </a:solidFill>
              </a:rPr>
              <a:t>Ask questions at any time!</a:t>
            </a:r>
            <a:br>
              <a:rPr lang="en" b="1">
                <a:solidFill>
                  <a:srgbClr val="FF9900"/>
                </a:solidFill>
              </a:rPr>
            </a:br>
            <a:endParaRPr sz="800" b="1">
              <a:solidFill>
                <a:srgbClr val="FF9900"/>
              </a:solidFill>
            </a:endParaRPr>
          </a:p>
          <a:p>
            <a:pPr marL="457200" lvl="0" indent="-342900" algn="l" rtl="0">
              <a:lnSpc>
                <a:spcPct val="115000"/>
              </a:lnSpc>
              <a:spcBef>
                <a:spcPts val="0"/>
              </a:spcBef>
              <a:spcAft>
                <a:spcPts val="0"/>
              </a:spcAft>
              <a:buClr>
                <a:srgbClr val="ADADAD"/>
              </a:buClr>
              <a:buSzPts val="1800"/>
              <a:buChar char="●"/>
            </a:pPr>
            <a:r>
              <a:rPr lang="en" b="1">
                <a:solidFill>
                  <a:srgbClr val="FF9900"/>
                </a:solidFill>
              </a:rPr>
              <a:t>Breakout rooms</a:t>
            </a:r>
            <a:endParaRPr b="1">
              <a:solidFill>
                <a:srgbClr val="FF9900"/>
              </a:solidFill>
            </a:endParaRPr>
          </a:p>
          <a:p>
            <a:pPr marL="914400" lvl="1" indent="-317500" algn="l" rtl="0">
              <a:lnSpc>
                <a:spcPct val="115000"/>
              </a:lnSpc>
              <a:spcBef>
                <a:spcPts val="0"/>
              </a:spcBef>
              <a:spcAft>
                <a:spcPts val="0"/>
              </a:spcAft>
              <a:buClr>
                <a:srgbClr val="ADADAD"/>
              </a:buClr>
              <a:buSzPts val="1400"/>
              <a:buChar char="○"/>
            </a:pPr>
            <a:r>
              <a:rPr lang="en">
                <a:solidFill>
                  <a:srgbClr val="ADADAD"/>
                </a:solidFill>
              </a:rPr>
              <a:t>Organised into groups of 5 or 6 learners with 1-2 helpers</a:t>
            </a:r>
            <a:endParaRPr>
              <a:solidFill>
                <a:srgbClr val="ADADAD"/>
              </a:solidFill>
            </a:endParaRPr>
          </a:p>
          <a:p>
            <a:pPr marL="914400" lvl="1" indent="-317500" algn="l" rtl="0">
              <a:lnSpc>
                <a:spcPct val="115000"/>
              </a:lnSpc>
              <a:spcBef>
                <a:spcPts val="0"/>
              </a:spcBef>
              <a:spcAft>
                <a:spcPts val="0"/>
              </a:spcAft>
              <a:buClr>
                <a:srgbClr val="ADADAD"/>
              </a:buClr>
              <a:buSzPts val="1400"/>
              <a:buChar char="○"/>
            </a:pPr>
            <a:r>
              <a:rPr lang="en">
                <a:solidFill>
                  <a:srgbClr val="ADADAD"/>
                </a:solidFill>
              </a:rPr>
              <a:t>Get to know and ask others in your Zoom group</a:t>
            </a:r>
            <a:br>
              <a:rPr lang="en" b="1">
                <a:solidFill>
                  <a:srgbClr val="FF9900"/>
                </a:solidFill>
              </a:rPr>
            </a:br>
            <a:endParaRPr sz="800"/>
          </a:p>
          <a:p>
            <a:pPr marL="457200" lvl="0" indent="-342900" algn="l" rtl="0">
              <a:lnSpc>
                <a:spcPct val="115000"/>
              </a:lnSpc>
              <a:spcBef>
                <a:spcPts val="0"/>
              </a:spcBef>
              <a:spcAft>
                <a:spcPts val="0"/>
              </a:spcAft>
              <a:buClr>
                <a:srgbClr val="ADADAD"/>
              </a:buClr>
              <a:buSzPts val="1800"/>
              <a:buChar char="●"/>
            </a:pPr>
            <a:r>
              <a:rPr lang="en" b="1">
                <a:solidFill>
                  <a:srgbClr val="FF9900"/>
                </a:solidFill>
              </a:rPr>
              <a:t>Please ask for help - do not suffer in silence!</a:t>
            </a:r>
            <a:endParaRPr b="1">
              <a:solidFill>
                <a:srgbClr val="FF9900"/>
              </a:solidFill>
            </a:endParaRPr>
          </a:p>
          <a:p>
            <a:pPr marL="914400" lvl="1" indent="-317500" algn="l" rtl="0">
              <a:lnSpc>
                <a:spcPct val="115000"/>
              </a:lnSpc>
              <a:spcBef>
                <a:spcPts val="0"/>
              </a:spcBef>
              <a:spcAft>
                <a:spcPts val="0"/>
              </a:spcAft>
              <a:buClr>
                <a:srgbClr val="ADADAD"/>
              </a:buClr>
              <a:buSzPts val="1400"/>
              <a:buChar char="○"/>
            </a:pPr>
            <a:r>
              <a:rPr lang="en"/>
              <a:t>Come to main room and ask for help if needed!</a:t>
            </a:r>
            <a:endParaRPr b="1">
              <a:solidFill>
                <a:schemeClr val="accent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96"/>
        <p:cNvGrpSpPr/>
        <p:nvPr/>
      </p:nvGrpSpPr>
      <p:grpSpPr>
        <a:xfrm>
          <a:off x="0" y="0"/>
          <a:ext cx="0" cy="0"/>
          <a:chOff x="0" y="0"/>
          <a:chExt cx="0" cy="0"/>
        </a:xfrm>
      </p:grpSpPr>
      <p:sp>
        <p:nvSpPr>
          <p:cNvPr id="197" name="Google Shape;197;p25"/>
          <p:cNvSpPr/>
          <p:nvPr/>
        </p:nvSpPr>
        <p:spPr>
          <a:xfrm>
            <a:off x="348700" y="1069900"/>
            <a:ext cx="5539800" cy="37248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Why should we care about software we write?</a:t>
            </a:r>
            <a:endParaRPr/>
          </a:p>
        </p:txBody>
      </p:sp>
      <p:sp>
        <p:nvSpPr>
          <p:cNvPr id="199" name="Google Shape;199;p25"/>
          <p:cNvSpPr txBox="1">
            <a:spLocks noGrp="1"/>
          </p:cNvSpPr>
          <p:nvPr>
            <p:ph type="body" idx="1"/>
          </p:nvPr>
        </p:nvSpPr>
        <p:spPr>
          <a:xfrm>
            <a:off x="5888500" y="1026375"/>
            <a:ext cx="3141900" cy="281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600"/>
              <a:t>SSI survey of researchers, 2014</a:t>
            </a:r>
            <a:br>
              <a:rPr lang="en" sz="1600"/>
            </a:br>
            <a:r>
              <a:rPr lang="en" sz="1350" b="1" u="sng">
                <a:solidFill>
                  <a:schemeClr val="accent5"/>
                </a:solidFill>
                <a:hlinkClick r:id="rId3">
                  <a:extLst>
                    <a:ext uri="{A12FA001-AC4F-418D-AE19-62706E023703}">
                      <ahyp:hlinkClr xmlns:ahyp="http://schemas.microsoft.com/office/drawing/2018/hyperlinkcolor" val="tx"/>
                    </a:ext>
                  </a:extLst>
                </a:hlinkClick>
              </a:rPr>
              <a:t>DOI:10.5281/zenodo.1183562</a:t>
            </a:r>
            <a:endParaRPr sz="1600" u="sng">
              <a:solidFill>
                <a:schemeClr val="accent5"/>
              </a:solidFill>
            </a:endParaRPr>
          </a:p>
          <a:p>
            <a:pPr marL="0" lvl="0" indent="0" algn="l" rtl="0">
              <a:lnSpc>
                <a:spcPct val="115000"/>
              </a:lnSpc>
              <a:spcBef>
                <a:spcPts val="1600"/>
              </a:spcBef>
              <a:spcAft>
                <a:spcPts val="0"/>
              </a:spcAft>
              <a:buSzPts val="1800"/>
              <a:buNone/>
            </a:pPr>
            <a:r>
              <a:rPr lang="en" sz="1600"/>
              <a:t>15 Russell Group Universities</a:t>
            </a:r>
            <a:endParaRPr sz="1600"/>
          </a:p>
          <a:p>
            <a:pPr marL="0" lvl="0" indent="0" algn="l" rtl="0">
              <a:lnSpc>
                <a:spcPct val="115000"/>
              </a:lnSpc>
              <a:spcBef>
                <a:spcPts val="1600"/>
              </a:spcBef>
              <a:spcAft>
                <a:spcPts val="0"/>
              </a:spcAft>
              <a:buSzPts val="1800"/>
              <a:buNone/>
            </a:pPr>
            <a:r>
              <a:rPr lang="en" sz="1600"/>
              <a:t>Their software use and background</a:t>
            </a:r>
            <a:endParaRPr sz="1600"/>
          </a:p>
          <a:p>
            <a:pPr marL="0" lvl="0" indent="0" algn="l" rtl="0">
              <a:lnSpc>
                <a:spcPct val="115000"/>
              </a:lnSpc>
              <a:spcBef>
                <a:spcPts val="1600"/>
              </a:spcBef>
              <a:spcAft>
                <a:spcPts val="1600"/>
              </a:spcAft>
              <a:buSzPts val="1800"/>
              <a:buNone/>
            </a:pPr>
            <a:r>
              <a:rPr lang="en" sz="1600"/>
              <a:t>417 respondents</a:t>
            </a:r>
            <a:endParaRPr sz="1600"/>
          </a:p>
        </p:txBody>
      </p:sp>
      <p:pic>
        <p:nvPicPr>
          <p:cNvPr id="200" name="Google Shape;200;p25"/>
          <p:cNvPicPr preferRelativeResize="0"/>
          <p:nvPr/>
        </p:nvPicPr>
        <p:blipFill rotWithShape="1">
          <a:blip r:embed="rId4">
            <a:alphaModFix/>
          </a:blip>
          <a:srcRect/>
          <a:stretch/>
        </p:blipFill>
        <p:spPr>
          <a:xfrm>
            <a:off x="416025" y="1178775"/>
            <a:ext cx="5083121" cy="3542500"/>
          </a:xfrm>
          <a:prstGeom prst="rect">
            <a:avLst/>
          </a:prstGeom>
          <a:noFill/>
          <a:ln>
            <a:noFill/>
          </a:ln>
          <a:effectLst>
            <a:outerShdw blurRad="57150" dist="19050" dir="5400000" algn="bl" rotWithShape="0">
              <a:srgbClr val="000000">
                <a:alpha val="51764"/>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The software you write is important!</a:t>
            </a:r>
            <a:endParaRPr/>
          </a:p>
        </p:txBody>
      </p:sp>
      <p:sp>
        <p:nvSpPr>
          <p:cNvPr id="206" name="Google Shape;206;p26"/>
          <p:cNvSpPr txBox="1">
            <a:spLocks noGrp="1"/>
          </p:cNvSpPr>
          <p:nvPr>
            <p:ph type="body" idx="1"/>
          </p:nvPr>
        </p:nvSpPr>
        <p:spPr>
          <a:xfrm>
            <a:off x="311700" y="1152475"/>
            <a:ext cx="6020700" cy="263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Software inherently contains </a:t>
            </a:r>
            <a:r>
              <a:rPr lang="en" i="1"/>
              <a:t>value</a:t>
            </a:r>
            <a:endParaRPr i="1"/>
          </a:p>
          <a:p>
            <a:pPr marL="914400" lvl="1" indent="-317500" algn="l" rtl="0">
              <a:lnSpc>
                <a:spcPct val="115000"/>
              </a:lnSpc>
              <a:spcBef>
                <a:spcPts val="0"/>
              </a:spcBef>
              <a:spcAft>
                <a:spcPts val="0"/>
              </a:spcAft>
              <a:buSzPts val="1400"/>
              <a:buChar char="○"/>
            </a:pPr>
            <a:r>
              <a:rPr lang="en"/>
              <a:t>Produces results, contains lessons learnt, effort</a:t>
            </a:r>
            <a:br>
              <a:rPr lang="en"/>
            </a:br>
            <a:endParaRPr/>
          </a:p>
          <a:p>
            <a:pPr marL="457200" lvl="0" indent="-342900" algn="l" rtl="0">
              <a:lnSpc>
                <a:spcPct val="115000"/>
              </a:lnSpc>
              <a:spcBef>
                <a:spcPts val="0"/>
              </a:spcBef>
              <a:spcAft>
                <a:spcPts val="0"/>
              </a:spcAft>
              <a:buSzPts val="1800"/>
              <a:buChar char="●"/>
            </a:pPr>
            <a:r>
              <a:rPr lang="en"/>
              <a:t>Difficult to gauge to what extent it might be used in the future</a:t>
            </a:r>
            <a:endParaRPr/>
          </a:p>
          <a:p>
            <a:pPr marL="914400" lvl="1" indent="-317500" algn="l" rtl="0">
              <a:lnSpc>
                <a:spcPct val="115000"/>
              </a:lnSpc>
              <a:spcBef>
                <a:spcPts val="0"/>
              </a:spcBef>
              <a:spcAft>
                <a:spcPts val="0"/>
              </a:spcAft>
              <a:buSzPts val="1400"/>
              <a:buChar char="○"/>
            </a:pPr>
            <a:r>
              <a:rPr lang="en"/>
              <a:t>By who?</a:t>
            </a:r>
            <a:endParaRPr/>
          </a:p>
          <a:p>
            <a:pPr marL="914400" lvl="1" indent="-317500" algn="l" rtl="0">
              <a:lnSpc>
                <a:spcPct val="115000"/>
              </a:lnSpc>
              <a:spcBef>
                <a:spcPts val="0"/>
              </a:spcBef>
              <a:spcAft>
                <a:spcPts val="0"/>
              </a:spcAft>
              <a:buSzPts val="1400"/>
              <a:buChar char="○"/>
            </a:pPr>
            <a:r>
              <a:rPr lang="en"/>
              <a:t>Which parts?</a:t>
            </a:r>
            <a:endParaRPr/>
          </a:p>
          <a:p>
            <a:pPr marL="914400" lvl="1" indent="-317500" algn="l" rtl="0">
              <a:lnSpc>
                <a:spcPct val="115000"/>
              </a:lnSpc>
              <a:spcBef>
                <a:spcPts val="0"/>
              </a:spcBef>
              <a:spcAft>
                <a:spcPts val="0"/>
              </a:spcAft>
              <a:buSzPts val="1400"/>
              <a:buChar char="○"/>
            </a:pPr>
            <a:r>
              <a:rPr lang="en"/>
              <a:t>Which projects?</a:t>
            </a:r>
            <a:endParaRPr/>
          </a:p>
          <a:p>
            <a:pPr marL="914400" lvl="1" indent="-317500" algn="l" rtl="0">
              <a:lnSpc>
                <a:spcPct val="115000"/>
              </a:lnSpc>
              <a:spcBef>
                <a:spcPts val="0"/>
              </a:spcBef>
              <a:spcAft>
                <a:spcPts val="0"/>
              </a:spcAft>
              <a:buSzPts val="1400"/>
              <a:buChar char="○"/>
            </a:pPr>
            <a:r>
              <a:rPr lang="en"/>
              <a:t>Reproducibility of results – from publications!</a:t>
            </a:r>
            <a:endParaRPr/>
          </a:p>
        </p:txBody>
      </p:sp>
      <p:pic>
        <p:nvPicPr>
          <p:cNvPr id="207" name="Google Shape;207;p26"/>
          <p:cNvPicPr preferRelativeResize="0"/>
          <p:nvPr/>
        </p:nvPicPr>
        <p:blipFill rotWithShape="1">
          <a:blip r:embed="rId3">
            <a:alphaModFix/>
          </a:blip>
          <a:srcRect/>
          <a:stretch/>
        </p:blipFill>
        <p:spPr>
          <a:xfrm>
            <a:off x="6396853" y="1685875"/>
            <a:ext cx="2747150" cy="2260149"/>
          </a:xfrm>
          <a:prstGeom prst="rect">
            <a:avLst/>
          </a:prstGeom>
          <a:noFill/>
          <a:ln>
            <a:noFill/>
          </a:ln>
        </p:spPr>
      </p:pic>
      <p:sp>
        <p:nvSpPr>
          <p:cNvPr id="208" name="Google Shape;208;p26"/>
          <p:cNvSpPr txBox="1"/>
          <p:nvPr/>
        </p:nvSpPr>
        <p:spPr>
          <a:xfrm>
            <a:off x="8750" y="4376500"/>
            <a:ext cx="9135300" cy="792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u="none" strike="noStrike" cap="none">
                <a:solidFill>
                  <a:srgbClr val="000000"/>
                </a:solidFill>
                <a:latin typeface="Arial"/>
                <a:ea typeface="Arial"/>
                <a:cs typeface="Arial"/>
                <a:sym typeface="Arial"/>
              </a:rPr>
              <a:t>Can it/should it be reusable by others?</a:t>
            </a:r>
            <a:endParaRPr sz="2400" b="1"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 sz="2400" b="1" u="none" strike="noStrike" cap="none">
                <a:solidFill>
                  <a:srgbClr val="000000"/>
                </a:solidFill>
                <a:latin typeface="Arial"/>
                <a:ea typeface="Arial"/>
                <a:cs typeface="Arial"/>
                <a:sym typeface="Arial"/>
              </a:rPr>
              <a:t>...including yourself?</a:t>
            </a:r>
            <a:endParaRPr sz="2400" b="1"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9242AECD975D4DA7B237C2E1E764BE" ma:contentTypeVersion="17" ma:contentTypeDescription="Create a new document." ma:contentTypeScope="" ma:versionID="1be0513f33b8b56d41f3672e10798c94">
  <xsd:schema xmlns:xsd="http://www.w3.org/2001/XMLSchema" xmlns:xs="http://www.w3.org/2001/XMLSchema" xmlns:p="http://schemas.microsoft.com/office/2006/metadata/properties" xmlns:ns2="375943d0-1737-420d-abae-750e225a1f6c" xmlns:ns3="dbccc4ca-e175-4642-95d3-c6632d06f78c" targetNamespace="http://schemas.microsoft.com/office/2006/metadata/properties" ma:root="true" ma:fieldsID="07e2b3c831e4ab52d79688af249289cb" ns2:_="" ns3:_="">
    <xsd:import namespace="375943d0-1737-420d-abae-750e225a1f6c"/>
    <xsd:import namespace="dbccc4ca-e175-4642-95d3-c6632d06f7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lcf76f155ced4ddcb4097134ff3c332f" minOccurs="0"/>
                <xsd:element ref="ns3:TaxCatchAll"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943d0-1737-420d-abae-750e225a1f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ccc4ca-e175-4642-95d3-c6632d06f7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ba9bfee0-987d-4126-a462-19846f6d7e75}" ma:internalName="TaxCatchAll" ma:showField="CatchAllData" ma:web="dbccc4ca-e175-4642-95d3-c6632d06f7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75943d0-1737-420d-abae-750e225a1f6c">
      <Terms xmlns="http://schemas.microsoft.com/office/infopath/2007/PartnerControls"/>
    </lcf76f155ced4ddcb4097134ff3c332f>
    <TaxCatchAll xmlns="dbccc4ca-e175-4642-95d3-c6632d06f78c" xsi:nil="true"/>
  </documentManagement>
</p:properties>
</file>

<file path=customXml/itemProps1.xml><?xml version="1.0" encoding="utf-8"?>
<ds:datastoreItem xmlns:ds="http://schemas.openxmlformats.org/officeDocument/2006/customXml" ds:itemID="{48FF840F-824A-4243-9542-DAD13EA026E1}">
  <ds:schemaRefs>
    <ds:schemaRef ds:uri="375943d0-1737-420d-abae-750e225a1f6c"/>
    <ds:schemaRef ds:uri="dbccc4ca-e175-4642-95d3-c6632d06f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C30F4E7-F790-499C-A837-9C018CEC741F}">
  <ds:schemaRefs>
    <ds:schemaRef ds:uri="http://purl.org/dc/dcmitype/"/>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 ds:uri="375943d0-1737-420d-abae-750e225a1f6c"/>
    <ds:schemaRef ds:uri="http://schemas.microsoft.com/office/infopath/2007/PartnerControls"/>
    <ds:schemaRef ds:uri="dbccc4ca-e175-4642-95d3-c6632d06f78c"/>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29154</TotalTime>
  <Words>4984</Words>
  <Application>Microsoft Macintosh PowerPoint</Application>
  <PresentationFormat>On-screen Show (16:9)</PresentationFormat>
  <Paragraphs>464</Paragraphs>
  <Slides>24</Slides>
  <Notes>22</Notes>
  <HiddenSlides>10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Calibri</vt:lpstr>
      <vt:lpstr>Arial</vt:lpstr>
      <vt:lpstr>Merriweather</vt:lpstr>
      <vt:lpstr>Simple Dark</vt:lpstr>
      <vt:lpstr>Why should we care about software?</vt:lpstr>
      <vt:lpstr>A typical research software lifecycle </vt:lpstr>
      <vt:lpstr>A typical research software lifecycle - in reality</vt:lpstr>
      <vt:lpstr>What could go wrong?</vt:lpstr>
      <vt:lpstr>Where are you?</vt:lpstr>
      <vt:lpstr>What's the story?</vt:lpstr>
      <vt:lpstr>Zoom etiquette &amp; instructions </vt:lpstr>
      <vt:lpstr>Why should we care about software we write?</vt:lpstr>
      <vt:lpstr>The software you write is important!</vt:lpstr>
      <vt:lpstr>Programming vs engineering </vt:lpstr>
      <vt:lpstr>PowerPoint Presentation</vt:lpstr>
      <vt:lpstr>Course outline</vt:lpstr>
      <vt:lpstr>How will the workshop run</vt:lpstr>
      <vt:lpstr>A final note …</vt:lpstr>
      <vt:lpstr>What questions do you have?</vt:lpstr>
      <vt:lpstr>Section 1: Setting Up Environment For Collaborative Code Development &amp; Intro to Our Software Project</vt:lpstr>
      <vt:lpstr>Tools Check</vt:lpstr>
      <vt:lpstr>Section 2: Ensuring Correctness of Software at Scale</vt:lpstr>
      <vt:lpstr>Section 3: Software Development as a Process</vt:lpstr>
      <vt:lpstr>Section 4: Collaborative Software Development for Reuse</vt:lpstr>
      <vt:lpstr>Section 5: Managing and Improving Software Over Its Lifetime    </vt:lpstr>
      <vt:lpstr>Daily schedule</vt:lpstr>
      <vt:lpstr>Congratulations! You have evolved from a simple programmer to a fully-grown software engineer!</vt:lpstr>
      <vt:lpstr>Workshop wrap-up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should we care about software?</dc:title>
  <cp:lastModifiedBy>Sven van der Burg</cp:lastModifiedBy>
  <cp:revision>2</cp:revision>
  <dcterms:modified xsi:type="dcterms:W3CDTF">2023-04-11T14:10:36Z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ies>
</file>